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66" r:id="rId3"/>
    <p:sldId id="267" r:id="rId4"/>
    <p:sldId id="306" r:id="rId5"/>
    <p:sldId id="268" r:id="rId6"/>
    <p:sldId id="269" r:id="rId7"/>
    <p:sldId id="271" r:id="rId8"/>
    <p:sldId id="286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65" r:id="rId25"/>
    <p:sldId id="257" r:id="rId26"/>
    <p:sldId id="304" r:id="rId27"/>
    <p:sldId id="305" r:id="rId28"/>
    <p:sldId id="287" r:id="rId29"/>
    <p:sldId id="324" r:id="rId30"/>
    <p:sldId id="288" r:id="rId31"/>
    <p:sldId id="289" r:id="rId32"/>
    <p:sldId id="290" r:id="rId33"/>
    <p:sldId id="307" r:id="rId34"/>
    <p:sldId id="291" r:id="rId35"/>
    <p:sldId id="292" r:id="rId36"/>
    <p:sldId id="297" r:id="rId37"/>
    <p:sldId id="321" r:id="rId38"/>
    <p:sldId id="293" r:id="rId39"/>
    <p:sldId id="310" r:id="rId40"/>
    <p:sldId id="294" r:id="rId41"/>
    <p:sldId id="325" r:id="rId42"/>
    <p:sldId id="295" r:id="rId43"/>
    <p:sldId id="296" r:id="rId44"/>
    <p:sldId id="308" r:id="rId45"/>
    <p:sldId id="315" r:id="rId46"/>
    <p:sldId id="298" r:id="rId47"/>
    <p:sldId id="299" r:id="rId48"/>
    <p:sldId id="300" r:id="rId49"/>
    <p:sldId id="323" r:id="rId50"/>
    <p:sldId id="322" r:id="rId51"/>
    <p:sldId id="311" r:id="rId52"/>
    <p:sldId id="327" r:id="rId53"/>
    <p:sldId id="313" r:id="rId54"/>
    <p:sldId id="326" r:id="rId55"/>
    <p:sldId id="314" r:id="rId56"/>
    <p:sldId id="319" r:id="rId57"/>
    <p:sldId id="320" r:id="rId58"/>
    <p:sldId id="30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94728" autoAdjust="0"/>
  </p:normalViewPr>
  <p:slideViewPr>
    <p:cSldViewPr snapToGrid="0" snapToObjects="1">
      <p:cViewPr varScale="1">
        <p:scale>
          <a:sx n="64" d="100"/>
          <a:sy n="64" d="100"/>
        </p:scale>
        <p:origin x="-2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0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08308585129281"/>
          <c:y val="0.047474273516322"/>
          <c:w val="0.360541781325777"/>
          <c:h val="0.91528150134048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Alpha-Proteobacteria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Beta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Proteobacteria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Bacteroidetes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TM7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Community 1</c:v>
                </c:pt>
              </c:strCache>
            </c:strRef>
          </c:cat>
          <c:val>
            <c:numRef>
              <c:f>Sheet1!$I$2</c:f>
              <c:numCache>
                <c:formatCode>General</c:formatCode>
                <c:ptCount val="1"/>
                <c:pt idx="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0528776"/>
        <c:axId val="-2020534872"/>
      </c:barChart>
      <c:catAx>
        <c:axId val="-2020528776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-2020534872"/>
        <c:crosses val="autoZero"/>
        <c:auto val="1"/>
        <c:lblAlgn val="ctr"/>
        <c:lblOffset val="100"/>
        <c:noMultiLvlLbl val="0"/>
      </c:catAx>
      <c:valAx>
        <c:axId val="-2020534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05287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76305-F88B-4E40-AE0B-330CF54FA9C9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D872-6D5E-CE4A-A809-1B76BADA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0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2E03-A7EE-1041-80AB-709F97D99828}" type="slidenum">
              <a:rPr lang="en-US"/>
              <a:pPr/>
              <a:t>20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E8B2A-445B-914C-87F6-C3C509058A6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FF6B20-08E3-C34F-9D3D-44721ECFB91D}" type="slidenum">
              <a:rPr lang="en-US"/>
              <a:pPr/>
              <a:t>36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2FEFA-74A9-CC4C-AEA2-59B14F30A319}" type="slidenum">
              <a:rPr lang="en-US"/>
              <a:pPr/>
              <a:t>39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purpose of a </a:t>
            </a:r>
            <a:r>
              <a:rPr lang="en-US" dirty="0" err="1" smtClean="0"/>
              <a:t>resemblence</a:t>
            </a:r>
            <a:r>
              <a:rPr lang="en-US" baseline="0" dirty="0" smtClean="0"/>
              <a:t> matrix is to reduce complexity in the dataset so that it can be used for hypothesis testing or exploration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16232-A470-E74E-B12E-3A764DD7731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 cluster is not the</a:t>
            </a:r>
            <a:r>
              <a:rPr lang="en-US" baseline="0" dirty="0" smtClean="0"/>
              <a:t> same as</a:t>
            </a:r>
            <a:r>
              <a:rPr lang="en-US" dirty="0" smtClean="0"/>
              <a:t> </a:t>
            </a:r>
            <a:r>
              <a:rPr lang="en-US" dirty="0" err="1" smtClean="0"/>
              <a:t>phylogenetic</a:t>
            </a:r>
            <a:r>
              <a:rPr lang="en-US" dirty="0" smtClean="0"/>
              <a:t> analysis.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B71E7-92B4-164F-AD48-DD0E5A706B0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5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77A7498-C06E-4A4F-80F3-E59C6AFFD9A3}" type="datetime1">
              <a:rPr lang="en-US" smtClean="0"/>
              <a:pPr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FF4AB13A-4A28-2443-998B-BC001F0E3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6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1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0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C585-FD00-384A-B634-4C3FCFC80906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73667-4CC2-404E-8D39-5DC7A816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om-format.org" TargetMode="Externa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30440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3127"/>
            <a:ext cx="7772400" cy="1890892"/>
          </a:xfrm>
          <a:solidFill>
            <a:srgbClr val="FFFFFF">
              <a:alpha val="42000"/>
            </a:srgbClr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Explorations in Data Analyses for </a:t>
            </a:r>
            <a:r>
              <a:rPr lang="en-US" b="1" dirty="0" err="1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Metagenomic</a:t>
            </a:r>
            <a:r>
              <a:rPr lang="en-US" b="1" dirty="0" smtClean="0"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</a:rPr>
              <a:t> Advances in Microbial Ecology</a:t>
            </a:r>
            <a:endParaRPr lang="en-US" b="1" dirty="0"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3895191"/>
            <a:ext cx="6400800" cy="1752600"/>
          </a:xfrm>
          <a:prstGeom prst="rect">
            <a:avLst/>
          </a:prstGeom>
          <a:solidFill>
            <a:srgbClr val="FFFFFF">
              <a:alpha val="4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20 June – 01 July 2015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Kellogg Biological Station</a:t>
            </a:r>
          </a:p>
          <a:p>
            <a:r>
              <a:rPr lang="en-US" b="1" smtClean="0">
                <a:ln w="12700">
                  <a:noFill/>
                  <a:prstDash val="solid"/>
                </a:ln>
                <a:solidFill>
                  <a:schemeClr val="tx1"/>
                </a:solidFill>
              </a:rPr>
              <a:t>Michigan State University</a:t>
            </a:r>
            <a:endParaRPr lang="en-US" b="1" dirty="0">
              <a:ln w="12700">
                <a:noFill/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4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ithin-sample diversity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3779548" y="1741581"/>
            <a:ext cx="4911725" cy="4737905"/>
            <a:chOff x="3779548" y="1741581"/>
            <a:chExt cx="4911725" cy="4737905"/>
          </a:xfrm>
        </p:grpSpPr>
        <p:sp>
          <p:nvSpPr>
            <p:cNvPr id="107" name="Freeform 95"/>
            <p:cNvSpPr>
              <a:spLocks/>
            </p:cNvSpPr>
            <p:nvPr/>
          </p:nvSpPr>
          <p:spPr bwMode="auto">
            <a:xfrm>
              <a:off x="6959315" y="2698838"/>
              <a:ext cx="609601" cy="4175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240"/>
                </a:cxn>
                <a:cxn ang="0">
                  <a:pos x="384" y="144"/>
                </a:cxn>
              </a:cxnLst>
              <a:rect l="0" t="0" r="r" b="b"/>
              <a:pathLst>
                <a:path w="384" h="263">
                  <a:moveTo>
                    <a:pt x="0" y="0"/>
                  </a:moveTo>
                  <a:cubicBezTo>
                    <a:pt x="16" y="108"/>
                    <a:pt x="32" y="216"/>
                    <a:pt x="96" y="240"/>
                  </a:cubicBezTo>
                  <a:cubicBezTo>
                    <a:pt x="159" y="263"/>
                    <a:pt x="271" y="203"/>
                    <a:pt x="384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Text Box 96"/>
            <p:cNvSpPr txBox="1">
              <a:spLocks noChangeArrowheads="1"/>
            </p:cNvSpPr>
            <p:nvPr/>
          </p:nvSpPr>
          <p:spPr bwMode="auto">
            <a:xfrm>
              <a:off x="6578315" y="2305138"/>
              <a:ext cx="612776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CH</a:t>
              </a:r>
              <a:r>
                <a:rPr lang="en-US" sz="1800" baseline="-25000" dirty="0">
                  <a:latin typeface="Book Antiqua" charset="0"/>
                </a:rPr>
                <a:t>4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09" name="Text Box 97"/>
            <p:cNvSpPr txBox="1">
              <a:spLocks noChangeArrowheads="1"/>
            </p:cNvSpPr>
            <p:nvPr/>
          </p:nvSpPr>
          <p:spPr bwMode="auto">
            <a:xfrm>
              <a:off x="7416516" y="26099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CO</a:t>
              </a:r>
              <a:r>
                <a:rPr lang="en-US" sz="1800" baseline="-25000" dirty="0">
                  <a:latin typeface="Book Antiqua" charset="0"/>
                </a:rPr>
                <a:t>2</a:t>
              </a:r>
              <a:endParaRPr lang="en-US" sz="1800" dirty="0">
                <a:latin typeface="Book Antiqua" charset="0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300380" y="2144807"/>
              <a:ext cx="152400" cy="83820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288"/>
                </a:cxn>
                <a:cxn ang="0">
                  <a:pos x="96" y="528"/>
                </a:cxn>
              </a:cxnLst>
              <a:rect l="0" t="0" r="r" b="b"/>
              <a:pathLst>
                <a:path w="96" h="528">
                  <a:moveTo>
                    <a:pt x="96" y="0"/>
                  </a:moveTo>
                  <a:cubicBezTo>
                    <a:pt x="48" y="100"/>
                    <a:pt x="0" y="200"/>
                    <a:pt x="0" y="288"/>
                  </a:cubicBezTo>
                  <a:cubicBezTo>
                    <a:pt x="0" y="376"/>
                    <a:pt x="80" y="488"/>
                    <a:pt x="96" y="52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 Box 111"/>
            <p:cNvSpPr txBox="1">
              <a:spLocks noChangeArrowheads="1"/>
            </p:cNvSpPr>
            <p:nvPr/>
          </p:nvSpPr>
          <p:spPr bwMode="auto">
            <a:xfrm>
              <a:off x="5333717" y="1741581"/>
              <a:ext cx="1020764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Book Antiqua" charset="0"/>
                </a:rPr>
                <a:t>C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r>
                <a:rPr lang="en-US" sz="1800" dirty="0">
                  <a:latin typeface="Book Antiqua" charset="0"/>
                </a:rPr>
                <a:t>H</a:t>
              </a:r>
              <a:r>
                <a:rPr lang="en-US" sz="1800" baseline="-25000" dirty="0">
                  <a:latin typeface="Book Antiqua" charset="0"/>
                </a:rPr>
                <a:t>12</a:t>
              </a:r>
              <a:r>
                <a:rPr lang="en-US" sz="1800" dirty="0">
                  <a:latin typeface="Book Antiqua" charset="0"/>
                </a:rPr>
                <a:t>O</a:t>
              </a:r>
              <a:r>
                <a:rPr lang="en-US" sz="1800" baseline="-25000" dirty="0">
                  <a:latin typeface="Book Antiqua" charset="0"/>
                </a:rPr>
                <a:t>6</a:t>
              </a:r>
              <a:endParaRPr lang="en-US" sz="1800" dirty="0">
                <a:latin typeface="Book Antiqua" charset="0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3779548" y="3128273"/>
              <a:ext cx="4911725" cy="3351213"/>
              <a:chOff x="3779548" y="3128273"/>
              <a:chExt cx="4911725" cy="3351213"/>
            </a:xfrm>
          </p:grpSpPr>
          <p:sp>
            <p:nvSpPr>
              <p:cNvPr id="154" name="Freeform 79"/>
              <p:cNvSpPr>
                <a:spLocks/>
              </p:cNvSpPr>
              <p:nvPr/>
            </p:nvSpPr>
            <p:spPr bwMode="auto">
              <a:xfrm>
                <a:off x="4379623" y="4160148"/>
                <a:ext cx="533400" cy="6096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96"/>
                  </a:cxn>
                  <a:cxn ang="0">
                    <a:pos x="288" y="384"/>
                  </a:cxn>
                </a:cxnLst>
                <a:rect l="0" t="0" r="r" b="b"/>
                <a:pathLst>
                  <a:path w="336" h="384">
                    <a:moveTo>
                      <a:pt x="0" y="0"/>
                    </a:moveTo>
                    <a:cubicBezTo>
                      <a:pt x="119" y="15"/>
                      <a:pt x="239" y="31"/>
                      <a:pt x="288" y="96"/>
                    </a:cubicBezTo>
                    <a:cubicBezTo>
                      <a:pt x="336" y="160"/>
                      <a:pt x="288" y="336"/>
                      <a:pt x="28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80"/>
              <p:cNvSpPr>
                <a:spLocks/>
              </p:cNvSpPr>
              <p:nvPr/>
            </p:nvSpPr>
            <p:spPr bwMode="auto">
              <a:xfrm>
                <a:off x="4913023" y="4998348"/>
                <a:ext cx="404813" cy="533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0" y="144"/>
                  </a:cxn>
                  <a:cxn ang="0">
                    <a:pos x="96" y="336"/>
                  </a:cxn>
                </a:cxnLst>
                <a:rect l="0" t="0" r="r" b="b"/>
                <a:pathLst>
                  <a:path w="255" h="336">
                    <a:moveTo>
                      <a:pt x="0" y="0"/>
                    </a:moveTo>
                    <a:cubicBezTo>
                      <a:pt x="112" y="44"/>
                      <a:pt x="224" y="88"/>
                      <a:pt x="240" y="144"/>
                    </a:cubicBezTo>
                    <a:cubicBezTo>
                      <a:pt x="255" y="199"/>
                      <a:pt x="120" y="304"/>
                      <a:pt x="96" y="33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Text Box 81"/>
              <p:cNvSpPr txBox="1">
                <a:spLocks noChangeArrowheads="1"/>
              </p:cNvSpPr>
              <p:nvPr/>
            </p:nvSpPr>
            <p:spPr bwMode="auto">
              <a:xfrm>
                <a:off x="4271673" y="4769748"/>
                <a:ext cx="6810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NO</a:t>
                </a:r>
                <a:r>
                  <a:rPr lang="en-US" sz="1800" baseline="-25000">
                    <a:latin typeface="Book Antiqua" charset="0"/>
                  </a:rPr>
                  <a:t>3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57" name="Text Box 82"/>
              <p:cNvSpPr txBox="1">
                <a:spLocks noChangeArrowheads="1"/>
              </p:cNvSpPr>
              <p:nvPr/>
            </p:nvSpPr>
            <p:spPr bwMode="auto">
              <a:xfrm>
                <a:off x="4716173" y="5426973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2" name="Text Box 87"/>
              <p:cNvSpPr txBox="1">
                <a:spLocks noChangeArrowheads="1"/>
              </p:cNvSpPr>
              <p:nvPr/>
            </p:nvSpPr>
            <p:spPr bwMode="auto">
              <a:xfrm>
                <a:off x="3779548" y="3842648"/>
                <a:ext cx="733425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NH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3" name="Freeform 88"/>
              <p:cNvSpPr>
                <a:spLocks/>
              </p:cNvSpPr>
              <p:nvPr/>
            </p:nvSpPr>
            <p:spPr bwMode="auto">
              <a:xfrm>
                <a:off x="4760623" y="3702948"/>
                <a:ext cx="76200" cy="609600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288"/>
                  </a:cxn>
                  <a:cxn ang="0">
                    <a:pos x="48" y="384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112"/>
                      <a:pt x="0" y="224"/>
                      <a:pt x="0" y="288"/>
                    </a:cubicBezTo>
                    <a:cubicBezTo>
                      <a:pt x="0" y="352"/>
                      <a:pt x="40" y="368"/>
                      <a:pt x="48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89"/>
              <p:cNvSpPr txBox="1">
                <a:spLocks noChangeArrowheads="1"/>
              </p:cNvSpPr>
              <p:nvPr/>
            </p:nvSpPr>
            <p:spPr bwMode="auto">
              <a:xfrm>
                <a:off x="4668548" y="3331473"/>
                <a:ext cx="439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O</a:t>
                </a:r>
                <a:r>
                  <a:rPr lang="en-US" sz="1800" baseline="-25000">
                    <a:latin typeface="Book Antiqua" charset="0"/>
                  </a:rPr>
                  <a:t>2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67" name="Text Box 92"/>
              <p:cNvSpPr txBox="1">
                <a:spLocks noChangeArrowheads="1"/>
              </p:cNvSpPr>
              <p:nvPr/>
            </p:nvSpPr>
            <p:spPr bwMode="auto">
              <a:xfrm>
                <a:off x="6392573" y="4299848"/>
                <a:ext cx="4508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4C4C4C"/>
                    </a:solidFill>
                    <a:latin typeface="Book Antiqua" charset="0"/>
                  </a:rPr>
                  <a:t>H</a:t>
                </a:r>
                <a:r>
                  <a:rPr lang="en-US" sz="1800" baseline="-25000">
                    <a:solidFill>
                      <a:srgbClr val="4C4C4C"/>
                    </a:solidFill>
                    <a:latin typeface="Book Antiqua" charset="0"/>
                  </a:rPr>
                  <a:t>2</a:t>
                </a:r>
                <a:endParaRPr lang="en-US" sz="1800">
                  <a:solidFill>
                    <a:srgbClr val="4C4C4C"/>
                  </a:solidFill>
                  <a:latin typeface="Book Antiqua" charset="0"/>
                </a:endParaRPr>
              </a:p>
            </p:txBody>
          </p:sp>
          <p:sp>
            <p:nvSpPr>
              <p:cNvPr id="168" name="Line 93"/>
              <p:cNvSpPr>
                <a:spLocks noChangeShapeType="1"/>
              </p:cNvSpPr>
              <p:nvPr/>
            </p:nvSpPr>
            <p:spPr bwMode="auto">
              <a:xfrm flipH="1">
                <a:off x="6665623" y="4160148"/>
                <a:ext cx="1524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Line 94"/>
              <p:cNvSpPr>
                <a:spLocks noChangeShapeType="1"/>
              </p:cNvSpPr>
              <p:nvPr/>
            </p:nvSpPr>
            <p:spPr bwMode="auto">
              <a:xfrm flipH="1">
                <a:off x="6360823" y="4541148"/>
                <a:ext cx="76200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02"/>
              <p:cNvSpPr>
                <a:spLocks/>
              </p:cNvSpPr>
              <p:nvPr/>
            </p:nvSpPr>
            <p:spPr bwMode="auto">
              <a:xfrm>
                <a:off x="8132473" y="3474348"/>
                <a:ext cx="133350" cy="476250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56" y="0"/>
                  </a:cxn>
                </a:cxnLst>
                <a:rect l="0" t="0" r="r" b="b"/>
                <a:pathLst>
                  <a:path w="56" h="108">
                    <a:moveTo>
                      <a:pt x="0" y="108"/>
                    </a:moveTo>
                    <a:cubicBezTo>
                      <a:pt x="45" y="85"/>
                      <a:pt x="56" y="47"/>
                      <a:pt x="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Text Box 103"/>
              <p:cNvSpPr txBox="1">
                <a:spLocks noChangeArrowheads="1"/>
              </p:cNvSpPr>
              <p:nvPr/>
            </p:nvSpPr>
            <p:spPr bwMode="auto">
              <a:xfrm>
                <a:off x="7619710" y="3128273"/>
                <a:ext cx="1071563" cy="33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latin typeface="Book Antiqua" charset="0"/>
                  </a:rPr>
                  <a:t>Acyl-HSL</a:t>
                </a:r>
              </a:p>
            </p:txBody>
          </p:sp>
          <p:sp>
            <p:nvSpPr>
              <p:cNvPr id="173" name="Freeform 104"/>
              <p:cNvSpPr>
                <a:spLocks/>
              </p:cNvSpPr>
              <p:nvPr/>
            </p:nvSpPr>
            <p:spPr bwMode="auto">
              <a:xfrm>
                <a:off x="7827673" y="3455298"/>
                <a:ext cx="146050" cy="260350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68" y="20"/>
                  </a:cxn>
                  <a:cxn ang="0">
                    <a:pos x="24" y="92"/>
                  </a:cxn>
                  <a:cxn ang="0">
                    <a:pos x="0" y="164"/>
                  </a:cxn>
                </a:cxnLst>
                <a:rect l="0" t="0" r="r" b="b"/>
                <a:pathLst>
                  <a:path w="92" h="164">
                    <a:moveTo>
                      <a:pt x="92" y="0"/>
                    </a:moveTo>
                    <a:cubicBezTo>
                      <a:pt x="84" y="7"/>
                      <a:pt x="74" y="12"/>
                      <a:pt x="68" y="20"/>
                    </a:cubicBezTo>
                    <a:cubicBezTo>
                      <a:pt x="48" y="41"/>
                      <a:pt x="39" y="68"/>
                      <a:pt x="24" y="92"/>
                    </a:cubicBezTo>
                    <a:cubicBezTo>
                      <a:pt x="17" y="116"/>
                      <a:pt x="11" y="141"/>
                      <a:pt x="0" y="16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Text Box 105"/>
              <p:cNvSpPr txBox="1">
                <a:spLocks noChangeArrowheads="1"/>
              </p:cNvSpPr>
              <p:nvPr/>
            </p:nvSpPr>
            <p:spPr bwMode="auto">
              <a:xfrm>
                <a:off x="5117810" y="3545786"/>
                <a:ext cx="8953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HPO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5" name="Freeform 106"/>
              <p:cNvSpPr>
                <a:spLocks/>
              </p:cNvSpPr>
              <p:nvPr/>
            </p:nvSpPr>
            <p:spPr bwMode="auto">
              <a:xfrm>
                <a:off x="5929023" y="3652148"/>
                <a:ext cx="330200" cy="50800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72" y="8"/>
                  </a:cxn>
                  <a:cxn ang="0">
                    <a:pos x="96" y="0"/>
                  </a:cxn>
                  <a:cxn ang="0">
                    <a:pos x="208" y="16"/>
                  </a:cxn>
                </a:cxnLst>
                <a:rect l="0" t="0" r="r" b="b"/>
                <a:pathLst>
                  <a:path w="208" h="32">
                    <a:moveTo>
                      <a:pt x="0" y="32"/>
                    </a:moveTo>
                    <a:cubicBezTo>
                      <a:pt x="0" y="32"/>
                      <a:pt x="56" y="13"/>
                      <a:pt x="72" y="8"/>
                    </a:cubicBezTo>
                    <a:cubicBezTo>
                      <a:pt x="80" y="5"/>
                      <a:pt x="96" y="0"/>
                      <a:pt x="96" y="0"/>
                    </a:cubicBezTo>
                    <a:cubicBezTo>
                      <a:pt x="128" y="3"/>
                      <a:pt x="173" y="16"/>
                      <a:pt x="208" y="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Text Box 115"/>
              <p:cNvSpPr txBox="1">
                <a:spLocks noChangeArrowheads="1"/>
              </p:cNvSpPr>
              <p:nvPr/>
            </p:nvSpPr>
            <p:spPr bwMode="auto">
              <a:xfrm>
                <a:off x="5200360" y="5609536"/>
                <a:ext cx="68738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SO</a:t>
                </a:r>
                <a:r>
                  <a:rPr lang="en-US" sz="1800" baseline="-25000">
                    <a:latin typeface="Book Antiqua" charset="0"/>
                  </a:rPr>
                  <a:t>4</a:t>
                </a:r>
                <a:r>
                  <a:rPr lang="en-US" sz="1800" baseline="30000">
                    <a:latin typeface="Book Antiqua" charset="0"/>
                  </a:rPr>
                  <a:t>2-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7" name="Text Box 116"/>
              <p:cNvSpPr txBox="1">
                <a:spLocks noChangeArrowheads="1"/>
              </p:cNvSpPr>
              <p:nvPr/>
            </p:nvSpPr>
            <p:spPr bwMode="auto">
              <a:xfrm>
                <a:off x="6232235" y="5717486"/>
                <a:ext cx="54451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HS</a:t>
                </a:r>
                <a:r>
                  <a:rPr lang="en-US" sz="1800" baseline="30000">
                    <a:latin typeface="Book Antiqua" charset="0"/>
                  </a:rPr>
                  <a:t>-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78" name="Freeform 117"/>
              <p:cNvSpPr>
                <a:spLocks/>
              </p:cNvSpPr>
              <p:nvPr/>
            </p:nvSpPr>
            <p:spPr bwMode="auto">
              <a:xfrm>
                <a:off x="5790910" y="5436498"/>
                <a:ext cx="609600" cy="3302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192" y="16"/>
                  </a:cxn>
                  <a:cxn ang="0">
                    <a:pos x="384" y="208"/>
                  </a:cxn>
                </a:cxnLst>
                <a:rect l="0" t="0" r="r" b="b"/>
                <a:pathLst>
                  <a:path w="384" h="208">
                    <a:moveTo>
                      <a:pt x="0" y="112"/>
                    </a:moveTo>
                    <a:cubicBezTo>
                      <a:pt x="64" y="56"/>
                      <a:pt x="128" y="0"/>
                      <a:pt x="192" y="16"/>
                    </a:cubicBezTo>
                    <a:cubicBezTo>
                      <a:pt x="255" y="31"/>
                      <a:pt x="352" y="176"/>
                      <a:pt x="384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43"/>
              <p:cNvSpPr>
                <a:spLocks/>
              </p:cNvSpPr>
              <p:nvPr/>
            </p:nvSpPr>
            <p:spPr bwMode="auto">
              <a:xfrm>
                <a:off x="6781510" y="5722248"/>
                <a:ext cx="609600" cy="152400"/>
              </a:xfrm>
              <a:custGeom>
                <a:avLst/>
                <a:gdLst/>
                <a:ahLst/>
                <a:cxnLst>
                  <a:cxn ang="0">
                    <a:pos x="0" y="96"/>
                  </a:cxn>
                  <a:cxn ang="0">
                    <a:pos x="384" y="0"/>
                  </a:cxn>
                </a:cxnLst>
                <a:rect l="0" t="0" r="r" b="b"/>
                <a:pathLst>
                  <a:path w="384" h="96">
                    <a:moveTo>
                      <a:pt x="0" y="96"/>
                    </a:moveTo>
                    <a:cubicBezTo>
                      <a:pt x="160" y="56"/>
                      <a:pt x="320" y="16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44"/>
              <p:cNvSpPr>
                <a:spLocks/>
              </p:cNvSpPr>
              <p:nvPr/>
            </p:nvSpPr>
            <p:spPr bwMode="auto">
              <a:xfrm>
                <a:off x="6781510" y="5798448"/>
                <a:ext cx="304800" cy="381000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48" y="96"/>
                  </a:cxn>
                  <a:cxn ang="0">
                    <a:pos x="192" y="0"/>
                  </a:cxn>
                </a:cxnLst>
                <a:rect l="0" t="0" r="r" b="b"/>
                <a:pathLst>
                  <a:path w="192" h="240">
                    <a:moveTo>
                      <a:pt x="0" y="240"/>
                    </a:moveTo>
                    <a:cubicBezTo>
                      <a:pt x="8" y="188"/>
                      <a:pt x="16" y="136"/>
                      <a:pt x="48" y="96"/>
                    </a:cubicBezTo>
                    <a:cubicBezTo>
                      <a:pt x="80" y="56"/>
                      <a:pt x="168" y="16"/>
                      <a:pt x="192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Text Box 145"/>
              <p:cNvSpPr txBox="1">
                <a:spLocks noChangeArrowheads="1"/>
              </p:cNvSpPr>
              <p:nvPr/>
            </p:nvSpPr>
            <p:spPr bwMode="auto">
              <a:xfrm>
                <a:off x="6248110" y="6112773"/>
                <a:ext cx="677863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latin typeface="Book Antiqua" charset="0"/>
                  </a:rPr>
                  <a:t>Me</a:t>
                </a:r>
                <a:r>
                  <a:rPr lang="en-US" sz="1800" baseline="30000">
                    <a:latin typeface="Book Antiqua" charset="0"/>
                  </a:rPr>
                  <a:t>2+</a:t>
                </a:r>
                <a:endParaRPr lang="en-US" sz="1800">
                  <a:latin typeface="Book Antiqua" charset="0"/>
                </a:endParaRPr>
              </a:p>
            </p:txBody>
          </p:sp>
          <p:sp>
            <p:nvSpPr>
              <p:cNvPr id="192" name="Text Box 146"/>
              <p:cNvSpPr txBox="1">
                <a:spLocks noChangeArrowheads="1"/>
              </p:cNvSpPr>
              <p:nvPr/>
            </p:nvSpPr>
            <p:spPr bwMode="auto">
              <a:xfrm>
                <a:off x="7314910" y="5503173"/>
                <a:ext cx="6302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dirty="0" err="1">
                    <a:latin typeface="Book Antiqua" charset="0"/>
                  </a:rPr>
                  <a:t>MeS</a:t>
                </a:r>
                <a:endParaRPr lang="en-US" sz="1800" dirty="0">
                  <a:latin typeface="Book Antiqua" charset="0"/>
                </a:endParaRPr>
              </a:p>
            </p:txBody>
          </p:sp>
        </p:grpSp>
        <p:sp>
          <p:nvSpPr>
            <p:cNvPr id="224" name="Freeform 98"/>
            <p:cNvSpPr>
              <a:spLocks/>
            </p:cNvSpPr>
            <p:nvPr/>
          </p:nvSpPr>
          <p:spPr bwMode="auto">
            <a:xfrm>
              <a:off x="6100473" y="2851238"/>
              <a:ext cx="533400" cy="52070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88" y="288"/>
                </a:cxn>
                <a:cxn ang="0">
                  <a:pos x="288" y="0"/>
                </a:cxn>
              </a:cxnLst>
              <a:rect l="0" t="0" r="r" b="b"/>
              <a:pathLst>
                <a:path w="336" h="328">
                  <a:moveTo>
                    <a:pt x="0" y="240"/>
                  </a:moveTo>
                  <a:cubicBezTo>
                    <a:pt x="120" y="284"/>
                    <a:pt x="240" y="328"/>
                    <a:pt x="288" y="288"/>
                  </a:cubicBezTo>
                  <a:cubicBezTo>
                    <a:pt x="336" y="248"/>
                    <a:pt x="288" y="48"/>
                    <a:pt x="28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>
              <a:off x="5186073" y="2990938"/>
              <a:ext cx="9953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>
                  <a:latin typeface="Book Antiqua" charset="0"/>
                </a:rPr>
                <a:t>H</a:t>
              </a:r>
              <a:r>
                <a:rPr lang="en-US" sz="1800" baseline="-25000">
                  <a:latin typeface="Book Antiqua" charset="0"/>
                </a:rPr>
                <a:t>3</a:t>
              </a:r>
              <a:r>
                <a:rPr lang="en-US" sz="1800">
                  <a:latin typeface="Book Antiqua" charset="0"/>
                </a:rPr>
                <a:t>O</a:t>
              </a:r>
              <a:r>
                <a:rPr lang="en-US" sz="1800" baseline="-25000">
                  <a:latin typeface="Book Antiqua" charset="0"/>
                </a:rPr>
                <a:t>2</a:t>
              </a:r>
              <a:r>
                <a:rPr lang="en-US" sz="1800" baseline="30000">
                  <a:latin typeface="Book Antiqua" charset="0"/>
                </a:rPr>
                <a:t>-</a:t>
              </a:r>
              <a:endParaRPr lang="en-US" sz="1800">
                <a:latin typeface="Book Antiqua" charset="0"/>
              </a:endParaRPr>
            </a:p>
          </p:txBody>
        </p:sp>
        <p:sp>
          <p:nvSpPr>
            <p:cNvPr id="226" name="Text Box 100"/>
            <p:cNvSpPr txBox="1">
              <a:spLocks noChangeArrowheads="1"/>
            </p:cNvSpPr>
            <p:nvPr/>
          </p:nvSpPr>
          <p:spPr bwMode="auto">
            <a:xfrm>
              <a:off x="6087773" y="2508338"/>
              <a:ext cx="60166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Book Antiqua" charset="0"/>
                </a:rPr>
                <a:t>CO</a:t>
              </a:r>
              <a:r>
                <a:rPr lang="en-US" sz="1800" baseline="-25000">
                  <a:latin typeface="Book Antiqua" charset="0"/>
                </a:rPr>
                <a:t>2</a:t>
              </a:r>
              <a:endParaRPr lang="en-US" sz="1800">
                <a:latin typeface="Book Antiqua" charset="0"/>
              </a:endParaRPr>
            </a:p>
          </p:txBody>
        </p:sp>
      </p:grpSp>
      <p:grpSp>
        <p:nvGrpSpPr>
          <p:cNvPr id="17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/>
          <p:cNvSpPr txBox="1"/>
          <p:nvPr/>
        </p:nvSpPr>
        <p:spPr>
          <a:xfrm>
            <a:off x="406400" y="1878596"/>
            <a:ext cx="36614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community that we can glean from </a:t>
            </a:r>
            <a:r>
              <a:rPr lang="en-US" dirty="0" err="1" smtClean="0"/>
              <a:t>metagenomic</a:t>
            </a:r>
            <a:r>
              <a:rPr lang="en-US" dirty="0" smtClean="0"/>
              <a:t> sequencing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A certain number of </a:t>
            </a:r>
            <a:r>
              <a:rPr lang="en-US" dirty="0" err="1" smtClean="0"/>
              <a:t>OTUs</a:t>
            </a:r>
            <a:r>
              <a:rPr lang="en-US" i="1" dirty="0" smtClean="0"/>
              <a:t>- </a:t>
            </a:r>
            <a:r>
              <a:rPr lang="en-US" b="1" i="1" dirty="0" smtClean="0"/>
              <a:t>richness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is present in a certain abundance- collectively, </a:t>
            </a:r>
            <a:r>
              <a:rPr lang="en-US" b="1" dirty="0" smtClean="0"/>
              <a:t>evenness</a:t>
            </a:r>
          </a:p>
          <a:p>
            <a:pPr>
              <a:buFont typeface="Arial"/>
              <a:buChar char="•"/>
            </a:pPr>
            <a:endParaRPr lang="en-US" b="1" i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Each OTU has a taxonomic assignment- </a:t>
            </a:r>
            <a:r>
              <a:rPr lang="en-US" b="1" i="1" dirty="0" smtClean="0"/>
              <a:t>composition</a:t>
            </a:r>
            <a:endParaRPr lang="en-US" b="1" dirty="0" smtClean="0"/>
          </a:p>
        </p:txBody>
      </p:sp>
      <p:sp>
        <p:nvSpPr>
          <p:cNvPr id="179" name="Slide Number Placeholder 1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1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Richness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05466" y="1461448"/>
            <a:ext cx="281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Richness</a:t>
            </a:r>
            <a:r>
              <a:rPr lang="en-US" dirty="0" smtClean="0"/>
              <a:t>:  How many </a:t>
            </a:r>
            <a:r>
              <a:rPr lang="en-US" dirty="0" err="1" smtClean="0"/>
              <a:t>OTUs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48"/>
          <p:cNvGrpSpPr>
            <a:grpSpLocks/>
          </p:cNvGrpSpPr>
          <p:nvPr/>
        </p:nvGrpSpPr>
        <p:grpSpPr bwMode="auto">
          <a:xfrm rot="3418065">
            <a:off x="536054" y="3093851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6025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0916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3" name="Group 39"/>
          <p:cNvGrpSpPr>
            <a:grpSpLocks/>
          </p:cNvGrpSpPr>
          <p:nvPr/>
        </p:nvGrpSpPr>
        <p:grpSpPr bwMode="auto">
          <a:xfrm>
            <a:off x="464617" y="447381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922283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69610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49850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81432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79357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1405466" y="388683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Richness = 11 </a:t>
            </a:r>
            <a:r>
              <a:rPr lang="en-US" dirty="0" err="1" smtClean="0"/>
              <a:t>OTUs</a:t>
            </a:r>
            <a:endParaRPr lang="en-US" dirty="0"/>
          </a:p>
        </p:txBody>
      </p:sp>
      <p:sp>
        <p:nvSpPr>
          <p:cNvPr id="277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8" name="TextBox 277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01" grpId="0" animBg="1"/>
      <p:bldP spid="202" grpId="0" animBg="1"/>
      <p:bldP spid="206" grpId="0" animBg="1"/>
      <p:bldP spid="207" grpId="0" animBg="1"/>
      <p:bldP spid="208" grpId="0" animBg="1"/>
      <p:bldP spid="221" grpId="0" animBg="1"/>
      <p:bldP spid="273" grpId="0" animBg="1"/>
      <p:bldP spid="274" grpId="0"/>
      <p:bldP spid="2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180" name="Freeform 113"/>
          <p:cNvSpPr>
            <a:spLocks/>
          </p:cNvSpPr>
          <p:nvPr/>
        </p:nvSpPr>
        <p:spPr bwMode="auto">
          <a:xfrm rot="17481161">
            <a:off x="509066" y="2371781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48"/>
          <p:cNvGrpSpPr>
            <a:grpSpLocks/>
          </p:cNvGrpSpPr>
          <p:nvPr/>
        </p:nvGrpSpPr>
        <p:grpSpPr bwMode="auto">
          <a:xfrm rot="3418065">
            <a:off x="536054" y="3105194"/>
            <a:ext cx="171450" cy="304800"/>
            <a:chOff x="4440" y="2520"/>
            <a:chExt cx="108" cy="192"/>
          </a:xfrm>
        </p:grpSpPr>
        <p:sp>
          <p:nvSpPr>
            <p:cNvPr id="182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1" name="Oval 68"/>
          <p:cNvSpPr>
            <a:spLocks noChangeArrowheads="1"/>
          </p:cNvSpPr>
          <p:nvPr/>
        </p:nvSpPr>
        <p:spPr bwMode="auto">
          <a:xfrm>
            <a:off x="576535" y="3571670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17"/>
          <p:cNvSpPr>
            <a:spLocks/>
          </p:cNvSpPr>
          <p:nvPr/>
        </p:nvSpPr>
        <p:spPr bwMode="auto">
          <a:xfrm rot="3533757">
            <a:off x="388417" y="2778828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464617" y="4347898"/>
            <a:ext cx="314325" cy="115888"/>
            <a:chOff x="3480" y="3456"/>
            <a:chExt cx="168" cy="48"/>
          </a:xfrm>
        </p:grpSpPr>
        <p:sp>
          <p:nvSpPr>
            <p:cNvPr id="204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6" name="Oval 13"/>
          <p:cNvSpPr>
            <a:spLocks noChangeArrowheads="1"/>
          </p:cNvSpPr>
          <p:nvPr/>
        </p:nvSpPr>
        <p:spPr bwMode="auto">
          <a:xfrm rot="1102600">
            <a:off x="532085" y="3892528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Oval 83"/>
          <p:cNvSpPr>
            <a:spLocks noChangeArrowheads="1"/>
          </p:cNvSpPr>
          <p:nvPr/>
        </p:nvSpPr>
        <p:spPr bwMode="auto">
          <a:xfrm>
            <a:off x="567804" y="5435739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208" name="Oval 26"/>
          <p:cNvSpPr>
            <a:spLocks noChangeArrowheads="1"/>
          </p:cNvSpPr>
          <p:nvPr/>
        </p:nvSpPr>
        <p:spPr bwMode="auto">
          <a:xfrm rot="2539288">
            <a:off x="486842" y="5102407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21"/>
          <p:cNvSpPr>
            <a:spLocks/>
          </p:cNvSpPr>
          <p:nvPr/>
        </p:nvSpPr>
        <p:spPr bwMode="auto">
          <a:xfrm>
            <a:off x="559867" y="5760134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Oval 19"/>
          <p:cNvSpPr>
            <a:spLocks noChangeArrowheads="1"/>
          </p:cNvSpPr>
          <p:nvPr/>
        </p:nvSpPr>
        <p:spPr bwMode="auto">
          <a:xfrm rot="5166377">
            <a:off x="505892" y="6188508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3" name="Freeform 90"/>
          <p:cNvSpPr>
            <a:spLocks/>
          </p:cNvSpPr>
          <p:nvPr/>
        </p:nvSpPr>
        <p:spPr bwMode="auto">
          <a:xfrm>
            <a:off x="441598" y="4697087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1808696" y="2328888"/>
            <a:ext cx="418654" cy="4089530"/>
            <a:chOff x="1808696" y="2328888"/>
            <a:chExt cx="418654" cy="4089530"/>
          </a:xfrm>
        </p:grpSpPr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475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  <a:p>
            <a:r>
              <a:rPr lang="en-US" dirty="0" smtClean="0"/>
              <a:t>No. </a:t>
            </a:r>
            <a:r>
              <a:rPr lang="en-US" dirty="0" err="1" smtClean="0"/>
              <a:t>seq</a:t>
            </a:r>
            <a:r>
              <a:rPr lang="en-US" dirty="0" smtClean="0"/>
              <a:t>, no. individuals (e.g., FISH), biomass, etc.</a:t>
            </a:r>
            <a:endParaRPr lang="en-US" dirty="0"/>
          </a:p>
        </p:txBody>
      </p:sp>
      <p:sp>
        <p:nvSpPr>
          <p:cNvPr id="154" name="Slide Number Placeholder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546164" y="2930856"/>
            <a:ext cx="1703203" cy="369332"/>
            <a:chOff x="524147" y="2328888"/>
            <a:chExt cx="170320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84265" y="6186100"/>
            <a:ext cx="1665102" cy="466725"/>
            <a:chOff x="562248" y="2604997"/>
            <a:chExt cx="1665102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491396" y="4151571"/>
            <a:ext cx="1757971" cy="369332"/>
            <a:chOff x="469379" y="3072928"/>
            <a:chExt cx="1757971" cy="369332"/>
          </a:xfrm>
        </p:grpSpPr>
        <p:grpSp>
          <p:nvGrpSpPr>
            <p:cNvPr id="13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98552" y="2523951"/>
            <a:ext cx="1650815" cy="369332"/>
            <a:chOff x="576535" y="3444948"/>
            <a:chExt cx="1650815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54102" y="5372286"/>
            <a:ext cx="1695265" cy="369332"/>
            <a:chOff x="532085" y="3881693"/>
            <a:chExt cx="1695265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86634" y="3337761"/>
            <a:ext cx="1762733" cy="369332"/>
            <a:chOff x="464617" y="4221176"/>
            <a:chExt cx="1762733" cy="369332"/>
          </a:xfrm>
        </p:grpSpPr>
        <p:grpSp>
          <p:nvGrpSpPr>
            <p:cNvPr id="14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463615" y="4558476"/>
            <a:ext cx="1785752" cy="369332"/>
            <a:chOff x="441598" y="4588621"/>
            <a:chExt cx="1785752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08859" y="2117046"/>
            <a:ext cx="1740508" cy="369332"/>
            <a:chOff x="486842" y="4975685"/>
            <a:chExt cx="1740508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</a:t>
              </a:r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89821" y="3744666"/>
            <a:ext cx="1659546" cy="369332"/>
            <a:chOff x="567804" y="5305048"/>
            <a:chExt cx="1659546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581884" y="5779191"/>
            <a:ext cx="1667483" cy="369332"/>
            <a:chOff x="559867" y="5677068"/>
            <a:chExt cx="1667483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598553" y="4965381"/>
            <a:ext cx="1650814" cy="369332"/>
            <a:chOff x="576536" y="6049086"/>
            <a:chExt cx="165081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447886" y="2321515"/>
            <a:ext cx="4089400" cy="3756641"/>
          </a:xfrm>
          <a:prstGeom prst="rect">
            <a:avLst/>
          </a:prstGeom>
          <a:solidFill>
            <a:srgbClr val="FFFFFF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2" name="Picture 191" descr="S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879" y="2334695"/>
            <a:ext cx="3419628" cy="2785686"/>
          </a:xfrm>
          <a:prstGeom prst="rect">
            <a:avLst/>
          </a:prstGeom>
          <a:solidFill>
            <a:srgbClr val="FFFFFF">
              <a:alpha val="51000"/>
            </a:srgbClr>
          </a:solidFill>
        </p:spPr>
      </p:pic>
      <p:sp>
        <p:nvSpPr>
          <p:cNvPr id="222" name="Slide Number Placeholder 2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4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Evenness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66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Evenness</a:t>
            </a:r>
            <a:r>
              <a:rPr lang="en-US" dirty="0" smtClean="0"/>
              <a:t>: What is the distribution of abundances in the community? </a:t>
            </a:r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>
            <a:off x="4447886" y="2332627"/>
            <a:ext cx="4089400" cy="3756641"/>
          </a:xfrm>
          <a:prstGeom prst="rect">
            <a:avLst/>
          </a:prstGeom>
          <a:solidFill>
            <a:srgbClr val="FFFF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1182728" y="1910834"/>
            <a:ext cx="11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Less even</a:t>
            </a:r>
            <a:endParaRPr lang="en-US" b="1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6522798" y="1910834"/>
            <a:ext cx="126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More even</a:t>
            </a:r>
            <a:endParaRPr lang="en-US" b="1" i="1" dirty="0"/>
          </a:p>
        </p:txBody>
      </p:sp>
      <p:cxnSp>
        <p:nvCxnSpPr>
          <p:cNvPr id="177" name="Straight Arrow Connector 176"/>
          <p:cNvCxnSpPr/>
          <p:nvPr/>
        </p:nvCxnSpPr>
        <p:spPr>
          <a:xfrm flipV="1">
            <a:off x="2481385" y="2082800"/>
            <a:ext cx="3685763" cy="12700"/>
          </a:xfrm>
          <a:prstGeom prst="straightConnector1">
            <a:avLst/>
          </a:prstGeom>
          <a:ln w="47625" cap="flat" cmpd="sng" algn="ctr">
            <a:solidFill>
              <a:srgbClr val="C0504D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16000" y="6089268"/>
            <a:ext cx="355738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  <a:r>
              <a:rPr lang="en-US" dirty="0" err="1" smtClean="0"/>
              <a:t>Pielou’s</a:t>
            </a:r>
            <a:r>
              <a:rPr lang="en-US" dirty="0" smtClean="0"/>
              <a:t> evenness</a:t>
            </a:r>
            <a:endParaRPr lang="en-US" dirty="0"/>
          </a:p>
        </p:txBody>
      </p:sp>
      <p:pic>
        <p:nvPicPr>
          <p:cNvPr id="136" name="Picture 135" descr="SADpan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51508"/>
            <a:ext cx="8027698" cy="2234559"/>
          </a:xfrm>
          <a:prstGeom prst="rect">
            <a:avLst/>
          </a:prstGeom>
        </p:spPr>
      </p:pic>
      <p:sp>
        <p:nvSpPr>
          <p:cNvPr id="137" name="Slide Number Placeholder 1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9357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Membership and Composition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282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Composition</a:t>
            </a:r>
            <a:r>
              <a:rPr lang="en-US" dirty="0" smtClean="0"/>
              <a:t>: Who is there?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graphicFrame>
        <p:nvGraphicFramePr>
          <p:cNvPr id="174" name="Chart 173"/>
          <p:cNvGraphicFramePr/>
          <p:nvPr/>
        </p:nvGraphicFramePr>
        <p:xfrm>
          <a:off x="1625600" y="1778000"/>
          <a:ext cx="7340600" cy="4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3" name="Slide Number Placeholder 1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3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792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advantages of phylogeny</a:t>
            </a:r>
            <a:endParaRPr lang="en-US" sz="3600" dirty="0"/>
          </a:p>
        </p:txBody>
      </p:sp>
      <p:sp>
        <p:nvSpPr>
          <p:cNvPr id="111" name="Freeform 107"/>
          <p:cNvSpPr>
            <a:spLocks/>
          </p:cNvSpPr>
          <p:nvPr/>
        </p:nvSpPr>
        <p:spPr bwMode="auto">
          <a:xfrm>
            <a:off x="4800317" y="25845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08"/>
          <p:cNvSpPr>
            <a:spLocks/>
          </p:cNvSpPr>
          <p:nvPr/>
        </p:nvSpPr>
        <p:spPr bwMode="auto">
          <a:xfrm rot="20022151">
            <a:off x="50289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9"/>
          <p:cNvSpPr>
            <a:spLocks/>
          </p:cNvSpPr>
          <p:nvPr/>
        </p:nvSpPr>
        <p:spPr bwMode="auto">
          <a:xfrm rot="2981377">
            <a:off x="5090829" y="2598833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12"/>
          <p:cNvSpPr>
            <a:spLocks/>
          </p:cNvSpPr>
          <p:nvPr/>
        </p:nvSpPr>
        <p:spPr bwMode="auto">
          <a:xfrm>
            <a:off x="4724117" y="2355945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13"/>
          <p:cNvSpPr>
            <a:spLocks/>
          </p:cNvSpPr>
          <p:nvPr/>
        </p:nvSpPr>
        <p:spPr bwMode="auto">
          <a:xfrm rot="17481161">
            <a:off x="4571716" y="2584546"/>
            <a:ext cx="225426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14"/>
          <p:cNvSpPr>
            <a:spLocks/>
          </p:cNvSpPr>
          <p:nvPr/>
        </p:nvSpPr>
        <p:spPr bwMode="auto">
          <a:xfrm>
            <a:off x="4876517" y="2736946"/>
            <a:ext cx="225425" cy="195263"/>
          </a:xfrm>
          <a:custGeom>
            <a:avLst/>
            <a:gdLst/>
            <a:ahLst/>
            <a:cxnLst>
              <a:cxn ang="0">
                <a:pos x="8" y="107"/>
              </a:cxn>
              <a:cxn ang="0">
                <a:pos x="0" y="80"/>
              </a:cxn>
              <a:cxn ang="0">
                <a:pos x="61" y="0"/>
              </a:cxn>
              <a:cxn ang="0">
                <a:pos x="133" y="27"/>
              </a:cxn>
              <a:cxn ang="0">
                <a:pos x="77" y="45"/>
              </a:cxn>
              <a:cxn ang="0">
                <a:pos x="45" y="56"/>
              </a:cxn>
              <a:cxn ang="0">
                <a:pos x="37" y="80"/>
              </a:cxn>
              <a:cxn ang="0">
                <a:pos x="32" y="123"/>
              </a:cxn>
              <a:cxn ang="0">
                <a:pos x="10" y="115"/>
              </a:cxn>
              <a:cxn ang="0">
                <a:pos x="8" y="107"/>
              </a:cxn>
            </a:cxnLst>
            <a:rect l="0" t="0" r="r" b="b"/>
            <a:pathLst>
              <a:path w="142" h="123">
                <a:moveTo>
                  <a:pt x="8" y="107"/>
                </a:moveTo>
                <a:cubicBezTo>
                  <a:pt x="5" y="97"/>
                  <a:pt x="2" y="89"/>
                  <a:pt x="0" y="80"/>
                </a:cubicBezTo>
                <a:cubicBezTo>
                  <a:pt x="4" y="33"/>
                  <a:pt x="17" y="16"/>
                  <a:pt x="61" y="0"/>
                </a:cubicBezTo>
                <a:cubicBezTo>
                  <a:pt x="87" y="2"/>
                  <a:pt x="115" y="5"/>
                  <a:pt x="133" y="27"/>
                </a:cubicBezTo>
                <a:cubicBezTo>
                  <a:pt x="142" y="52"/>
                  <a:pt x="82" y="44"/>
                  <a:pt x="77" y="45"/>
                </a:cubicBezTo>
                <a:cubicBezTo>
                  <a:pt x="66" y="49"/>
                  <a:pt x="55" y="52"/>
                  <a:pt x="45" y="56"/>
                </a:cubicBezTo>
                <a:cubicBezTo>
                  <a:pt x="42" y="63"/>
                  <a:pt x="39" y="72"/>
                  <a:pt x="37" y="80"/>
                </a:cubicBezTo>
                <a:cubicBezTo>
                  <a:pt x="40" y="95"/>
                  <a:pt x="42" y="110"/>
                  <a:pt x="32" y="123"/>
                </a:cubicBezTo>
                <a:cubicBezTo>
                  <a:pt x="26" y="121"/>
                  <a:pt x="14" y="120"/>
                  <a:pt x="10" y="115"/>
                </a:cubicBezTo>
                <a:cubicBezTo>
                  <a:pt x="8" y="112"/>
                  <a:pt x="8" y="107"/>
                  <a:pt x="8" y="107"/>
                </a:cubicBezTo>
                <a:close/>
              </a:path>
            </a:pathLst>
          </a:custGeom>
          <a:solidFill>
            <a:srgbClr val="EC8810"/>
          </a:solidFill>
          <a:ln w="9525">
            <a:solidFill>
              <a:srgbClr val="EC881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313073" y="3702948"/>
            <a:ext cx="2724150" cy="1835150"/>
            <a:chOff x="3612" y="2880"/>
            <a:chExt cx="1716" cy="1156"/>
          </a:xfrm>
        </p:grpSpPr>
        <p:sp>
          <p:nvSpPr>
            <p:cNvPr id="219" name="Freeform 10"/>
            <p:cNvSpPr>
              <a:spLocks/>
            </p:cNvSpPr>
            <p:nvPr/>
          </p:nvSpPr>
          <p:spPr bwMode="auto">
            <a:xfrm>
              <a:off x="3998" y="2880"/>
              <a:ext cx="1330" cy="1156"/>
            </a:xfrm>
            <a:custGeom>
              <a:avLst/>
              <a:gdLst/>
              <a:ahLst/>
              <a:cxnLst>
                <a:cxn ang="0">
                  <a:pos x="144" y="908"/>
                </a:cxn>
                <a:cxn ang="0">
                  <a:pos x="76" y="892"/>
                </a:cxn>
                <a:cxn ang="0">
                  <a:pos x="52" y="884"/>
                </a:cxn>
                <a:cxn ang="0">
                  <a:pos x="32" y="860"/>
                </a:cxn>
                <a:cxn ang="0">
                  <a:pos x="16" y="836"/>
                </a:cxn>
                <a:cxn ang="0">
                  <a:pos x="0" y="760"/>
                </a:cxn>
                <a:cxn ang="0">
                  <a:pos x="44" y="660"/>
                </a:cxn>
                <a:cxn ang="0">
                  <a:pos x="64" y="640"/>
                </a:cxn>
                <a:cxn ang="0">
                  <a:pos x="104" y="572"/>
                </a:cxn>
                <a:cxn ang="0">
                  <a:pos x="136" y="456"/>
                </a:cxn>
                <a:cxn ang="0">
                  <a:pos x="188" y="372"/>
                </a:cxn>
                <a:cxn ang="0">
                  <a:pos x="308" y="288"/>
                </a:cxn>
                <a:cxn ang="0">
                  <a:pos x="388" y="260"/>
                </a:cxn>
                <a:cxn ang="0">
                  <a:pos x="492" y="248"/>
                </a:cxn>
                <a:cxn ang="0">
                  <a:pos x="628" y="204"/>
                </a:cxn>
                <a:cxn ang="0">
                  <a:pos x="652" y="188"/>
                </a:cxn>
                <a:cxn ang="0">
                  <a:pos x="676" y="164"/>
                </a:cxn>
                <a:cxn ang="0">
                  <a:pos x="700" y="128"/>
                </a:cxn>
                <a:cxn ang="0">
                  <a:pos x="716" y="92"/>
                </a:cxn>
                <a:cxn ang="0">
                  <a:pos x="800" y="32"/>
                </a:cxn>
                <a:cxn ang="0">
                  <a:pos x="840" y="8"/>
                </a:cxn>
                <a:cxn ang="0">
                  <a:pos x="872" y="0"/>
                </a:cxn>
                <a:cxn ang="0">
                  <a:pos x="1016" y="4"/>
                </a:cxn>
                <a:cxn ang="0">
                  <a:pos x="1056" y="8"/>
                </a:cxn>
                <a:cxn ang="0">
                  <a:pos x="1080" y="16"/>
                </a:cxn>
                <a:cxn ang="0">
                  <a:pos x="1116" y="48"/>
                </a:cxn>
                <a:cxn ang="0">
                  <a:pos x="1140" y="100"/>
                </a:cxn>
                <a:cxn ang="0">
                  <a:pos x="1160" y="172"/>
                </a:cxn>
                <a:cxn ang="0">
                  <a:pos x="1136" y="364"/>
                </a:cxn>
                <a:cxn ang="0">
                  <a:pos x="1048" y="572"/>
                </a:cxn>
                <a:cxn ang="0">
                  <a:pos x="1008" y="644"/>
                </a:cxn>
                <a:cxn ang="0">
                  <a:pos x="952" y="744"/>
                </a:cxn>
                <a:cxn ang="0">
                  <a:pos x="916" y="800"/>
                </a:cxn>
                <a:cxn ang="0">
                  <a:pos x="736" y="924"/>
                </a:cxn>
                <a:cxn ang="0">
                  <a:pos x="680" y="948"/>
                </a:cxn>
                <a:cxn ang="0">
                  <a:pos x="604" y="956"/>
                </a:cxn>
                <a:cxn ang="0">
                  <a:pos x="532" y="964"/>
                </a:cxn>
                <a:cxn ang="0">
                  <a:pos x="228" y="948"/>
                </a:cxn>
                <a:cxn ang="0">
                  <a:pos x="116" y="900"/>
                </a:cxn>
                <a:cxn ang="0">
                  <a:pos x="144" y="908"/>
                </a:cxn>
              </a:cxnLst>
              <a:rect l="0" t="0" r="r" b="b"/>
              <a:pathLst>
                <a:path w="1163" h="964">
                  <a:moveTo>
                    <a:pt x="144" y="908"/>
                  </a:moveTo>
                  <a:cubicBezTo>
                    <a:pt x="121" y="903"/>
                    <a:pt x="97" y="899"/>
                    <a:pt x="76" y="892"/>
                  </a:cubicBezTo>
                  <a:cubicBezTo>
                    <a:pt x="68" y="889"/>
                    <a:pt x="52" y="884"/>
                    <a:pt x="52" y="884"/>
                  </a:cubicBezTo>
                  <a:cubicBezTo>
                    <a:pt x="23" y="841"/>
                    <a:pt x="67" y="906"/>
                    <a:pt x="32" y="860"/>
                  </a:cubicBezTo>
                  <a:cubicBezTo>
                    <a:pt x="26" y="852"/>
                    <a:pt x="16" y="836"/>
                    <a:pt x="16" y="836"/>
                  </a:cubicBezTo>
                  <a:cubicBezTo>
                    <a:pt x="9" y="810"/>
                    <a:pt x="5" y="785"/>
                    <a:pt x="0" y="760"/>
                  </a:cubicBezTo>
                  <a:cubicBezTo>
                    <a:pt x="6" y="719"/>
                    <a:pt x="8" y="683"/>
                    <a:pt x="44" y="660"/>
                  </a:cubicBezTo>
                  <a:cubicBezTo>
                    <a:pt x="65" y="628"/>
                    <a:pt x="37" y="666"/>
                    <a:pt x="64" y="640"/>
                  </a:cubicBezTo>
                  <a:cubicBezTo>
                    <a:pt x="81" y="622"/>
                    <a:pt x="93" y="593"/>
                    <a:pt x="104" y="572"/>
                  </a:cubicBezTo>
                  <a:cubicBezTo>
                    <a:pt x="121" y="537"/>
                    <a:pt x="124" y="493"/>
                    <a:pt x="136" y="456"/>
                  </a:cubicBezTo>
                  <a:cubicBezTo>
                    <a:pt x="146" y="420"/>
                    <a:pt x="148" y="381"/>
                    <a:pt x="188" y="372"/>
                  </a:cubicBezTo>
                  <a:cubicBezTo>
                    <a:pt x="221" y="349"/>
                    <a:pt x="273" y="299"/>
                    <a:pt x="308" y="288"/>
                  </a:cubicBezTo>
                  <a:cubicBezTo>
                    <a:pt x="334" y="279"/>
                    <a:pt x="361" y="266"/>
                    <a:pt x="388" y="260"/>
                  </a:cubicBezTo>
                  <a:cubicBezTo>
                    <a:pt x="420" y="251"/>
                    <a:pt x="459" y="250"/>
                    <a:pt x="492" y="248"/>
                  </a:cubicBezTo>
                  <a:cubicBezTo>
                    <a:pt x="543" y="237"/>
                    <a:pt x="583" y="233"/>
                    <a:pt x="628" y="204"/>
                  </a:cubicBezTo>
                  <a:cubicBezTo>
                    <a:pt x="636" y="198"/>
                    <a:pt x="645" y="194"/>
                    <a:pt x="652" y="188"/>
                  </a:cubicBezTo>
                  <a:cubicBezTo>
                    <a:pt x="660" y="180"/>
                    <a:pt x="676" y="164"/>
                    <a:pt x="676" y="164"/>
                  </a:cubicBezTo>
                  <a:cubicBezTo>
                    <a:pt x="681" y="148"/>
                    <a:pt x="693" y="142"/>
                    <a:pt x="700" y="128"/>
                  </a:cubicBezTo>
                  <a:cubicBezTo>
                    <a:pt x="704" y="117"/>
                    <a:pt x="706" y="100"/>
                    <a:pt x="716" y="92"/>
                  </a:cubicBezTo>
                  <a:cubicBezTo>
                    <a:pt x="741" y="69"/>
                    <a:pt x="773" y="53"/>
                    <a:pt x="800" y="32"/>
                  </a:cubicBezTo>
                  <a:cubicBezTo>
                    <a:pt x="811" y="22"/>
                    <a:pt x="825" y="12"/>
                    <a:pt x="840" y="8"/>
                  </a:cubicBezTo>
                  <a:cubicBezTo>
                    <a:pt x="850" y="5"/>
                    <a:pt x="872" y="0"/>
                    <a:pt x="872" y="0"/>
                  </a:cubicBezTo>
                  <a:cubicBezTo>
                    <a:pt x="920" y="1"/>
                    <a:pt x="968" y="1"/>
                    <a:pt x="1016" y="4"/>
                  </a:cubicBezTo>
                  <a:cubicBezTo>
                    <a:pt x="1029" y="4"/>
                    <a:pt x="1042" y="5"/>
                    <a:pt x="1056" y="8"/>
                  </a:cubicBezTo>
                  <a:cubicBezTo>
                    <a:pt x="1064" y="9"/>
                    <a:pt x="1080" y="16"/>
                    <a:pt x="1080" y="16"/>
                  </a:cubicBezTo>
                  <a:cubicBezTo>
                    <a:pt x="1094" y="26"/>
                    <a:pt x="1106" y="33"/>
                    <a:pt x="1116" y="48"/>
                  </a:cubicBezTo>
                  <a:cubicBezTo>
                    <a:pt x="1120" y="67"/>
                    <a:pt x="1132" y="80"/>
                    <a:pt x="1140" y="100"/>
                  </a:cubicBezTo>
                  <a:cubicBezTo>
                    <a:pt x="1148" y="122"/>
                    <a:pt x="1154" y="148"/>
                    <a:pt x="1160" y="172"/>
                  </a:cubicBezTo>
                  <a:cubicBezTo>
                    <a:pt x="1158" y="226"/>
                    <a:pt x="1163" y="309"/>
                    <a:pt x="1136" y="364"/>
                  </a:cubicBezTo>
                  <a:cubicBezTo>
                    <a:pt x="1121" y="437"/>
                    <a:pt x="1081" y="505"/>
                    <a:pt x="1048" y="572"/>
                  </a:cubicBezTo>
                  <a:cubicBezTo>
                    <a:pt x="1035" y="596"/>
                    <a:pt x="1027" y="624"/>
                    <a:pt x="1008" y="644"/>
                  </a:cubicBezTo>
                  <a:cubicBezTo>
                    <a:pt x="996" y="683"/>
                    <a:pt x="975" y="710"/>
                    <a:pt x="952" y="744"/>
                  </a:cubicBezTo>
                  <a:cubicBezTo>
                    <a:pt x="939" y="761"/>
                    <a:pt x="931" y="784"/>
                    <a:pt x="916" y="800"/>
                  </a:cubicBezTo>
                  <a:cubicBezTo>
                    <a:pt x="867" y="848"/>
                    <a:pt x="802" y="901"/>
                    <a:pt x="736" y="924"/>
                  </a:cubicBezTo>
                  <a:cubicBezTo>
                    <a:pt x="716" y="930"/>
                    <a:pt x="699" y="943"/>
                    <a:pt x="680" y="948"/>
                  </a:cubicBezTo>
                  <a:cubicBezTo>
                    <a:pt x="650" y="955"/>
                    <a:pt x="641" y="952"/>
                    <a:pt x="604" y="956"/>
                  </a:cubicBezTo>
                  <a:cubicBezTo>
                    <a:pt x="579" y="958"/>
                    <a:pt x="532" y="964"/>
                    <a:pt x="532" y="964"/>
                  </a:cubicBezTo>
                  <a:cubicBezTo>
                    <a:pt x="398" y="961"/>
                    <a:pt x="336" y="960"/>
                    <a:pt x="228" y="948"/>
                  </a:cubicBezTo>
                  <a:cubicBezTo>
                    <a:pt x="193" y="939"/>
                    <a:pt x="141" y="925"/>
                    <a:pt x="116" y="900"/>
                  </a:cubicBezTo>
                  <a:lnTo>
                    <a:pt x="144" y="908"/>
                  </a:ln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/>
            <p:cNvSpPr>
              <a:spLocks/>
            </p:cNvSpPr>
            <p:nvPr/>
          </p:nvSpPr>
          <p:spPr bwMode="auto">
            <a:xfrm>
              <a:off x="3612" y="3622"/>
              <a:ext cx="464" cy="346"/>
            </a:xfrm>
            <a:custGeom>
              <a:avLst/>
              <a:gdLst/>
              <a:ahLst/>
              <a:cxnLst>
                <a:cxn ang="0">
                  <a:pos x="428" y="286"/>
                </a:cxn>
                <a:cxn ang="0">
                  <a:pos x="392" y="270"/>
                </a:cxn>
                <a:cxn ang="0">
                  <a:pos x="248" y="322"/>
                </a:cxn>
                <a:cxn ang="0">
                  <a:pos x="204" y="338"/>
                </a:cxn>
                <a:cxn ang="0">
                  <a:pos x="172" y="346"/>
                </a:cxn>
                <a:cxn ang="0">
                  <a:pos x="92" y="326"/>
                </a:cxn>
                <a:cxn ang="0">
                  <a:pos x="20" y="266"/>
                </a:cxn>
                <a:cxn ang="0">
                  <a:pos x="0" y="178"/>
                </a:cxn>
                <a:cxn ang="0">
                  <a:pos x="36" y="70"/>
                </a:cxn>
                <a:cxn ang="0">
                  <a:pos x="120" y="10"/>
                </a:cxn>
                <a:cxn ang="0">
                  <a:pos x="304" y="18"/>
                </a:cxn>
                <a:cxn ang="0">
                  <a:pos x="388" y="66"/>
                </a:cxn>
                <a:cxn ang="0">
                  <a:pos x="464" y="78"/>
                </a:cxn>
                <a:cxn ang="0">
                  <a:pos x="444" y="214"/>
                </a:cxn>
                <a:cxn ang="0">
                  <a:pos x="428" y="286"/>
                </a:cxn>
              </a:cxnLst>
              <a:rect l="0" t="0" r="r" b="b"/>
              <a:pathLst>
                <a:path w="464" h="346">
                  <a:moveTo>
                    <a:pt x="428" y="286"/>
                  </a:moveTo>
                  <a:cubicBezTo>
                    <a:pt x="417" y="278"/>
                    <a:pt x="392" y="270"/>
                    <a:pt x="392" y="270"/>
                  </a:cubicBezTo>
                  <a:cubicBezTo>
                    <a:pt x="339" y="277"/>
                    <a:pt x="296" y="303"/>
                    <a:pt x="248" y="322"/>
                  </a:cubicBezTo>
                  <a:cubicBezTo>
                    <a:pt x="233" y="327"/>
                    <a:pt x="219" y="333"/>
                    <a:pt x="204" y="338"/>
                  </a:cubicBezTo>
                  <a:cubicBezTo>
                    <a:pt x="193" y="340"/>
                    <a:pt x="172" y="346"/>
                    <a:pt x="172" y="346"/>
                  </a:cubicBezTo>
                  <a:cubicBezTo>
                    <a:pt x="144" y="341"/>
                    <a:pt x="118" y="332"/>
                    <a:pt x="92" y="326"/>
                  </a:cubicBezTo>
                  <a:cubicBezTo>
                    <a:pt x="66" y="309"/>
                    <a:pt x="32" y="295"/>
                    <a:pt x="20" y="266"/>
                  </a:cubicBezTo>
                  <a:cubicBezTo>
                    <a:pt x="7" y="237"/>
                    <a:pt x="9" y="206"/>
                    <a:pt x="0" y="178"/>
                  </a:cubicBezTo>
                  <a:cubicBezTo>
                    <a:pt x="2" y="140"/>
                    <a:pt x="1" y="93"/>
                    <a:pt x="36" y="70"/>
                  </a:cubicBezTo>
                  <a:cubicBezTo>
                    <a:pt x="46" y="53"/>
                    <a:pt x="100" y="16"/>
                    <a:pt x="120" y="10"/>
                  </a:cubicBezTo>
                  <a:cubicBezTo>
                    <a:pt x="195" y="11"/>
                    <a:pt x="243" y="0"/>
                    <a:pt x="304" y="18"/>
                  </a:cubicBezTo>
                  <a:cubicBezTo>
                    <a:pt x="335" y="26"/>
                    <a:pt x="358" y="56"/>
                    <a:pt x="388" y="66"/>
                  </a:cubicBezTo>
                  <a:cubicBezTo>
                    <a:pt x="428" y="79"/>
                    <a:pt x="403" y="73"/>
                    <a:pt x="464" y="78"/>
                  </a:cubicBezTo>
                  <a:cubicBezTo>
                    <a:pt x="452" y="122"/>
                    <a:pt x="450" y="168"/>
                    <a:pt x="444" y="214"/>
                  </a:cubicBezTo>
                  <a:cubicBezTo>
                    <a:pt x="440" y="238"/>
                    <a:pt x="428" y="260"/>
                    <a:pt x="428" y="286"/>
                  </a:cubicBezTo>
                  <a:close/>
                </a:path>
              </a:pathLst>
            </a:custGeom>
            <a:solidFill>
              <a:srgbClr val="E7D3C7"/>
            </a:solidFill>
            <a:ln w="9525">
              <a:solidFill>
                <a:srgbClr val="E7D3C7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Freeform 12"/>
          <p:cNvSpPr>
            <a:spLocks/>
          </p:cNvSpPr>
          <p:nvPr/>
        </p:nvSpPr>
        <p:spPr bwMode="auto">
          <a:xfrm>
            <a:off x="7427623" y="3474348"/>
            <a:ext cx="285750" cy="317500"/>
          </a:xfrm>
          <a:custGeom>
            <a:avLst/>
            <a:gdLst/>
            <a:ahLst/>
            <a:cxnLst>
              <a:cxn ang="0">
                <a:pos x="0" y="180"/>
              </a:cxn>
              <a:cxn ang="0">
                <a:pos x="36" y="160"/>
              </a:cxn>
              <a:cxn ang="0">
                <a:pos x="36" y="84"/>
              </a:cxn>
              <a:cxn ang="0">
                <a:pos x="36" y="16"/>
              </a:cxn>
              <a:cxn ang="0">
                <a:pos x="72" y="0"/>
              </a:cxn>
              <a:cxn ang="0">
                <a:pos x="148" y="48"/>
              </a:cxn>
              <a:cxn ang="0">
                <a:pos x="180" y="92"/>
              </a:cxn>
              <a:cxn ang="0">
                <a:pos x="176" y="160"/>
              </a:cxn>
              <a:cxn ang="0">
                <a:pos x="0" y="152"/>
              </a:cxn>
              <a:cxn ang="0">
                <a:pos x="48" y="200"/>
              </a:cxn>
            </a:cxnLst>
            <a:rect l="0" t="0" r="r" b="b"/>
            <a:pathLst>
              <a:path w="180" h="200">
                <a:moveTo>
                  <a:pt x="0" y="180"/>
                </a:moveTo>
                <a:cubicBezTo>
                  <a:pt x="13" y="175"/>
                  <a:pt x="36" y="160"/>
                  <a:pt x="36" y="160"/>
                </a:cubicBezTo>
                <a:cubicBezTo>
                  <a:pt x="45" y="132"/>
                  <a:pt x="45" y="113"/>
                  <a:pt x="36" y="84"/>
                </a:cubicBezTo>
                <a:cubicBezTo>
                  <a:pt x="33" y="63"/>
                  <a:pt x="27" y="36"/>
                  <a:pt x="36" y="16"/>
                </a:cubicBezTo>
                <a:cubicBezTo>
                  <a:pt x="40" y="3"/>
                  <a:pt x="72" y="0"/>
                  <a:pt x="72" y="0"/>
                </a:cubicBezTo>
                <a:cubicBezTo>
                  <a:pt x="102" y="10"/>
                  <a:pt x="121" y="30"/>
                  <a:pt x="148" y="48"/>
                </a:cubicBezTo>
                <a:cubicBezTo>
                  <a:pt x="159" y="65"/>
                  <a:pt x="173" y="71"/>
                  <a:pt x="180" y="92"/>
                </a:cubicBezTo>
                <a:cubicBezTo>
                  <a:pt x="175" y="151"/>
                  <a:pt x="176" y="129"/>
                  <a:pt x="176" y="160"/>
                </a:cubicBezTo>
                <a:lnTo>
                  <a:pt x="0" y="152"/>
                </a:lnTo>
                <a:lnTo>
                  <a:pt x="48" y="200"/>
                </a:ln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13"/>
          <p:cNvSpPr>
            <a:spLocks noChangeArrowheads="1"/>
          </p:cNvSpPr>
          <p:nvPr/>
        </p:nvSpPr>
        <p:spPr bwMode="auto">
          <a:xfrm rot="1102600">
            <a:off x="5925848" y="4717361"/>
            <a:ext cx="179388" cy="347663"/>
          </a:xfrm>
          <a:prstGeom prst="ellipse">
            <a:avLst/>
          </a:prstGeom>
          <a:solidFill>
            <a:srgbClr val="33CCFF"/>
          </a:solidFill>
          <a:ln w="9525">
            <a:solidFill>
              <a:srgbClr val="33CC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4"/>
          <p:cNvSpPr>
            <a:spLocks noChangeArrowheads="1"/>
          </p:cNvSpPr>
          <p:nvPr/>
        </p:nvSpPr>
        <p:spPr bwMode="auto">
          <a:xfrm>
            <a:off x="6941848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7732423" y="37029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6"/>
          <p:cNvSpPr>
            <a:spLocks/>
          </p:cNvSpPr>
          <p:nvPr/>
        </p:nvSpPr>
        <p:spPr bwMode="auto">
          <a:xfrm>
            <a:off x="7283160" y="3818836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7"/>
          <p:cNvSpPr>
            <a:spLocks/>
          </p:cNvSpPr>
          <p:nvPr/>
        </p:nvSpPr>
        <p:spPr bwMode="auto">
          <a:xfrm rot="3533757">
            <a:off x="6187785" y="3799785"/>
            <a:ext cx="466725" cy="119063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Oval 18"/>
          <p:cNvSpPr>
            <a:spLocks noChangeArrowheads="1"/>
          </p:cNvSpPr>
          <p:nvPr/>
        </p:nvSpPr>
        <p:spPr bwMode="auto">
          <a:xfrm rot="19101987">
            <a:off x="6360823" y="4236348"/>
            <a:ext cx="1809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9"/>
          <p:cNvSpPr>
            <a:spLocks noChangeArrowheads="1"/>
          </p:cNvSpPr>
          <p:nvPr/>
        </p:nvSpPr>
        <p:spPr bwMode="auto">
          <a:xfrm rot="5166377">
            <a:off x="6057610" y="4525273"/>
            <a:ext cx="231775" cy="90488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0"/>
          <p:cNvSpPr>
            <a:spLocks/>
          </p:cNvSpPr>
          <p:nvPr/>
        </p:nvSpPr>
        <p:spPr bwMode="auto">
          <a:xfrm>
            <a:off x="6208423" y="4236348"/>
            <a:ext cx="990600" cy="711200"/>
          </a:xfrm>
          <a:custGeom>
            <a:avLst/>
            <a:gdLst/>
            <a:ahLst/>
            <a:cxnLst>
              <a:cxn ang="0">
                <a:pos x="46" y="384"/>
              </a:cxn>
              <a:cxn ang="0">
                <a:pos x="50" y="328"/>
              </a:cxn>
              <a:cxn ang="0">
                <a:pos x="54" y="252"/>
              </a:cxn>
              <a:cxn ang="0">
                <a:pos x="78" y="180"/>
              </a:cxn>
              <a:cxn ang="0">
                <a:pos x="90" y="136"/>
              </a:cxn>
              <a:cxn ang="0">
                <a:pos x="102" y="124"/>
              </a:cxn>
              <a:cxn ang="0">
                <a:pos x="126" y="88"/>
              </a:cxn>
              <a:cxn ang="0">
                <a:pos x="254" y="24"/>
              </a:cxn>
              <a:cxn ang="0">
                <a:pos x="298" y="8"/>
              </a:cxn>
              <a:cxn ang="0">
                <a:pos x="330" y="0"/>
              </a:cxn>
              <a:cxn ang="0">
                <a:pos x="422" y="12"/>
              </a:cxn>
              <a:cxn ang="0">
                <a:pos x="518" y="8"/>
              </a:cxn>
              <a:cxn ang="0">
                <a:pos x="574" y="84"/>
              </a:cxn>
              <a:cxn ang="0">
                <a:pos x="370" y="264"/>
              </a:cxn>
              <a:cxn ang="0">
                <a:pos x="266" y="300"/>
              </a:cxn>
              <a:cxn ang="0">
                <a:pos x="22" y="400"/>
              </a:cxn>
              <a:cxn ang="0">
                <a:pos x="30" y="356"/>
              </a:cxn>
              <a:cxn ang="0">
                <a:pos x="46" y="324"/>
              </a:cxn>
            </a:cxnLst>
            <a:rect l="0" t="0" r="r" b="b"/>
            <a:pathLst>
              <a:path w="574" h="400">
                <a:moveTo>
                  <a:pt x="46" y="384"/>
                </a:moveTo>
                <a:cubicBezTo>
                  <a:pt x="52" y="364"/>
                  <a:pt x="43" y="347"/>
                  <a:pt x="50" y="328"/>
                </a:cubicBezTo>
                <a:cubicBezTo>
                  <a:pt x="51" y="302"/>
                  <a:pt x="50" y="277"/>
                  <a:pt x="54" y="252"/>
                </a:cubicBezTo>
                <a:cubicBezTo>
                  <a:pt x="56" y="227"/>
                  <a:pt x="72" y="203"/>
                  <a:pt x="78" y="180"/>
                </a:cubicBezTo>
                <a:cubicBezTo>
                  <a:pt x="81" y="165"/>
                  <a:pt x="81" y="148"/>
                  <a:pt x="90" y="136"/>
                </a:cubicBezTo>
                <a:cubicBezTo>
                  <a:pt x="93" y="131"/>
                  <a:pt x="98" y="128"/>
                  <a:pt x="102" y="124"/>
                </a:cubicBezTo>
                <a:cubicBezTo>
                  <a:pt x="110" y="112"/>
                  <a:pt x="114" y="96"/>
                  <a:pt x="126" y="88"/>
                </a:cubicBezTo>
                <a:cubicBezTo>
                  <a:pt x="167" y="60"/>
                  <a:pt x="204" y="34"/>
                  <a:pt x="254" y="24"/>
                </a:cubicBezTo>
                <a:cubicBezTo>
                  <a:pt x="270" y="20"/>
                  <a:pt x="282" y="13"/>
                  <a:pt x="298" y="8"/>
                </a:cubicBezTo>
                <a:cubicBezTo>
                  <a:pt x="308" y="4"/>
                  <a:pt x="330" y="0"/>
                  <a:pt x="330" y="0"/>
                </a:cubicBezTo>
                <a:cubicBezTo>
                  <a:pt x="364" y="2"/>
                  <a:pt x="389" y="6"/>
                  <a:pt x="422" y="12"/>
                </a:cubicBezTo>
                <a:cubicBezTo>
                  <a:pt x="454" y="10"/>
                  <a:pt x="485" y="8"/>
                  <a:pt x="518" y="8"/>
                </a:cubicBezTo>
                <a:cubicBezTo>
                  <a:pt x="540" y="8"/>
                  <a:pt x="564" y="65"/>
                  <a:pt x="574" y="84"/>
                </a:cubicBezTo>
                <a:cubicBezTo>
                  <a:pt x="556" y="171"/>
                  <a:pt x="455" y="246"/>
                  <a:pt x="370" y="264"/>
                </a:cubicBezTo>
                <a:cubicBezTo>
                  <a:pt x="337" y="280"/>
                  <a:pt x="301" y="294"/>
                  <a:pt x="266" y="300"/>
                </a:cubicBezTo>
                <a:cubicBezTo>
                  <a:pt x="184" y="332"/>
                  <a:pt x="100" y="360"/>
                  <a:pt x="22" y="400"/>
                </a:cubicBezTo>
                <a:cubicBezTo>
                  <a:pt x="13" y="373"/>
                  <a:pt x="0" y="375"/>
                  <a:pt x="30" y="356"/>
                </a:cubicBezTo>
                <a:cubicBezTo>
                  <a:pt x="39" y="328"/>
                  <a:pt x="32" y="337"/>
                  <a:pt x="46" y="324"/>
                </a:cubicBezTo>
              </a:path>
            </a:pathLst>
          </a:custGeom>
          <a:solidFill>
            <a:srgbClr val="E7D3C7"/>
          </a:solidFill>
          <a:ln w="9525">
            <a:solidFill>
              <a:srgbClr val="E7D3C7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1"/>
          <p:cNvSpPr>
            <a:spLocks/>
          </p:cNvSpPr>
          <p:nvPr/>
        </p:nvSpPr>
        <p:spPr bwMode="auto">
          <a:xfrm>
            <a:off x="6741823" y="4007748"/>
            <a:ext cx="123825" cy="203200"/>
          </a:xfrm>
          <a:custGeom>
            <a:avLst/>
            <a:gdLst/>
            <a:ahLst/>
            <a:cxnLst>
              <a:cxn ang="0">
                <a:pos x="62" y="44"/>
              </a:cxn>
              <a:cxn ang="0">
                <a:pos x="46" y="8"/>
              </a:cxn>
              <a:cxn ang="0">
                <a:pos x="22" y="0"/>
              </a:cxn>
              <a:cxn ang="0">
                <a:pos x="6" y="28"/>
              </a:cxn>
              <a:cxn ang="0">
                <a:pos x="14" y="76"/>
              </a:cxn>
              <a:cxn ang="0">
                <a:pos x="38" y="84"/>
              </a:cxn>
              <a:cxn ang="0">
                <a:pos x="66" y="64"/>
              </a:cxn>
              <a:cxn ang="0">
                <a:pos x="62" y="44"/>
              </a:cxn>
            </a:cxnLst>
            <a:rect l="0" t="0" r="r" b="b"/>
            <a:pathLst>
              <a:path w="66" h="84">
                <a:moveTo>
                  <a:pt x="62" y="44"/>
                </a:moveTo>
                <a:cubicBezTo>
                  <a:pt x="60" y="40"/>
                  <a:pt x="54" y="13"/>
                  <a:pt x="46" y="8"/>
                </a:cubicBezTo>
                <a:cubicBezTo>
                  <a:pt x="38" y="3"/>
                  <a:pt x="22" y="0"/>
                  <a:pt x="22" y="0"/>
                </a:cubicBezTo>
                <a:cubicBezTo>
                  <a:pt x="5" y="5"/>
                  <a:pt x="0" y="10"/>
                  <a:pt x="6" y="28"/>
                </a:cubicBezTo>
                <a:cubicBezTo>
                  <a:pt x="7" y="44"/>
                  <a:pt x="0" y="66"/>
                  <a:pt x="14" y="76"/>
                </a:cubicBezTo>
                <a:cubicBezTo>
                  <a:pt x="20" y="80"/>
                  <a:pt x="38" y="84"/>
                  <a:pt x="38" y="84"/>
                </a:cubicBezTo>
                <a:cubicBezTo>
                  <a:pt x="65" y="74"/>
                  <a:pt x="59" y="84"/>
                  <a:pt x="66" y="64"/>
                </a:cubicBezTo>
                <a:cubicBezTo>
                  <a:pt x="57" y="38"/>
                  <a:pt x="52" y="34"/>
                  <a:pt x="62" y="44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2"/>
          <p:cNvSpPr>
            <a:spLocks noChangeArrowheads="1"/>
          </p:cNvSpPr>
          <p:nvPr/>
        </p:nvSpPr>
        <p:spPr bwMode="auto">
          <a:xfrm>
            <a:off x="7122823" y="4007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Oval 23"/>
          <p:cNvSpPr>
            <a:spLocks noChangeArrowheads="1"/>
          </p:cNvSpPr>
          <p:nvPr/>
        </p:nvSpPr>
        <p:spPr bwMode="auto">
          <a:xfrm>
            <a:off x="7213310" y="3891861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24"/>
          <p:cNvSpPr>
            <a:spLocks noChangeArrowheads="1"/>
          </p:cNvSpPr>
          <p:nvPr/>
        </p:nvSpPr>
        <p:spPr bwMode="auto">
          <a:xfrm>
            <a:off x="6933910" y="4163323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25"/>
          <p:cNvSpPr>
            <a:spLocks noChangeArrowheads="1"/>
          </p:cNvSpPr>
          <p:nvPr/>
        </p:nvSpPr>
        <p:spPr bwMode="auto">
          <a:xfrm rot="6226640">
            <a:off x="6122698" y="4325248"/>
            <a:ext cx="233363" cy="88900"/>
          </a:xfrm>
          <a:prstGeom prst="ellipse">
            <a:avLst/>
          </a:prstGeom>
          <a:solidFill>
            <a:srgbClr val="8E43D9"/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6"/>
          <p:cNvSpPr>
            <a:spLocks noChangeArrowheads="1"/>
          </p:cNvSpPr>
          <p:nvPr/>
        </p:nvSpPr>
        <p:spPr bwMode="auto">
          <a:xfrm rot="2539288">
            <a:off x="5746460" y="5065023"/>
            <a:ext cx="269875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 rot="14044362">
            <a:off x="4798723" y="4299848"/>
            <a:ext cx="314325" cy="115888"/>
            <a:chOff x="3480" y="3456"/>
            <a:chExt cx="168" cy="48"/>
          </a:xfrm>
        </p:grpSpPr>
        <p:sp>
          <p:nvSpPr>
            <p:cNvPr id="217" name="Oval 28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141623" y="4541148"/>
            <a:ext cx="314325" cy="115888"/>
            <a:chOff x="3480" y="3456"/>
            <a:chExt cx="168" cy="48"/>
          </a:xfrm>
        </p:grpSpPr>
        <p:sp>
          <p:nvSpPr>
            <p:cNvPr id="215" name="Oval 31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2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137"/>
          <p:cNvGrpSpPr>
            <a:grpSpLocks/>
          </p:cNvGrpSpPr>
          <p:nvPr/>
        </p:nvGrpSpPr>
        <p:grpSpPr bwMode="auto">
          <a:xfrm rot="1333008">
            <a:off x="5522623" y="4388748"/>
            <a:ext cx="314325" cy="115888"/>
            <a:chOff x="3480" y="3456"/>
            <a:chExt cx="168" cy="48"/>
          </a:xfrm>
        </p:grpSpPr>
        <p:sp>
          <p:nvSpPr>
            <p:cNvPr id="213" name="Oval 34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35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6"/>
          <p:cNvGrpSpPr>
            <a:grpSpLocks/>
          </p:cNvGrpSpPr>
          <p:nvPr/>
        </p:nvGrpSpPr>
        <p:grpSpPr bwMode="auto">
          <a:xfrm>
            <a:off x="5141623" y="4160148"/>
            <a:ext cx="314325" cy="115888"/>
            <a:chOff x="3480" y="3456"/>
            <a:chExt cx="168" cy="48"/>
          </a:xfrm>
        </p:grpSpPr>
        <p:sp>
          <p:nvSpPr>
            <p:cNvPr id="211" name="Oval 37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5675023" y="4083948"/>
            <a:ext cx="314325" cy="115888"/>
            <a:chOff x="3480" y="3456"/>
            <a:chExt cx="168" cy="48"/>
          </a:xfrm>
        </p:grpSpPr>
        <p:sp>
          <p:nvSpPr>
            <p:cNvPr id="209" name="Oval 40"/>
            <p:cNvSpPr>
              <a:spLocks noChangeArrowheads="1"/>
            </p:cNvSpPr>
            <p:nvPr/>
          </p:nvSpPr>
          <p:spPr bwMode="auto">
            <a:xfrm>
              <a:off x="3552" y="3456"/>
              <a:ext cx="96" cy="4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1"/>
            <p:cNvSpPr>
              <a:spLocks/>
            </p:cNvSpPr>
            <p:nvPr/>
          </p:nvSpPr>
          <p:spPr bwMode="auto">
            <a:xfrm>
              <a:off x="3480" y="3464"/>
              <a:ext cx="80" cy="28"/>
            </a:xfrm>
            <a:custGeom>
              <a:avLst/>
              <a:gdLst/>
              <a:ahLst/>
              <a:cxnLst>
                <a:cxn ang="0">
                  <a:pos x="80" y="16"/>
                </a:cxn>
                <a:cxn ang="0">
                  <a:pos x="40" y="0"/>
                </a:cxn>
                <a:cxn ang="0">
                  <a:pos x="16" y="28"/>
                </a:cxn>
                <a:cxn ang="0">
                  <a:pos x="4" y="24"/>
                </a:cxn>
                <a:cxn ang="0">
                  <a:pos x="0" y="12"/>
                </a:cxn>
              </a:cxnLst>
              <a:rect l="0" t="0" r="r" b="b"/>
              <a:pathLst>
                <a:path w="80" h="28">
                  <a:moveTo>
                    <a:pt x="80" y="16"/>
                  </a:moveTo>
                  <a:cubicBezTo>
                    <a:pt x="64" y="12"/>
                    <a:pt x="54" y="4"/>
                    <a:pt x="40" y="0"/>
                  </a:cubicBezTo>
                  <a:cubicBezTo>
                    <a:pt x="30" y="14"/>
                    <a:pt x="32" y="22"/>
                    <a:pt x="16" y="28"/>
                  </a:cubicBezTo>
                  <a:cubicBezTo>
                    <a:pt x="12" y="26"/>
                    <a:pt x="6" y="26"/>
                    <a:pt x="4" y="24"/>
                  </a:cubicBezTo>
                  <a:cubicBezTo>
                    <a:pt x="1" y="21"/>
                    <a:pt x="0" y="12"/>
                    <a:pt x="0" y="12"/>
                  </a:cubicBezTo>
                </a:path>
              </a:pathLst>
            </a:cu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Oval 42"/>
          <p:cNvSpPr>
            <a:spLocks noChangeArrowheads="1"/>
          </p:cNvSpPr>
          <p:nvPr/>
        </p:nvSpPr>
        <p:spPr bwMode="auto">
          <a:xfrm>
            <a:off x="6056023" y="5303148"/>
            <a:ext cx="152400" cy="1524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7580023" y="3550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Oval 68"/>
          <p:cNvSpPr>
            <a:spLocks noChangeArrowheads="1"/>
          </p:cNvSpPr>
          <p:nvPr/>
        </p:nvSpPr>
        <p:spPr bwMode="auto">
          <a:xfrm>
            <a:off x="7503823" y="34743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Oval 69"/>
          <p:cNvSpPr>
            <a:spLocks noChangeArrowheads="1"/>
          </p:cNvSpPr>
          <p:nvPr/>
        </p:nvSpPr>
        <p:spPr bwMode="auto">
          <a:xfrm>
            <a:off x="7427623" y="36267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7548273" y="3677548"/>
            <a:ext cx="90488" cy="115888"/>
          </a:xfrm>
          <a:prstGeom prst="ellipse">
            <a:avLst/>
          </a:prstGeom>
          <a:solidFill>
            <a:srgbClr val="D98C2E"/>
          </a:solidFill>
          <a:ln w="9525">
            <a:solidFill>
              <a:srgbClr val="D98C2E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Oval 71"/>
          <p:cNvSpPr>
            <a:spLocks noChangeArrowheads="1"/>
          </p:cNvSpPr>
          <p:nvPr/>
        </p:nvSpPr>
        <p:spPr bwMode="auto">
          <a:xfrm>
            <a:off x="5522623" y="51507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Oval 72"/>
          <p:cNvSpPr>
            <a:spLocks noChangeArrowheads="1"/>
          </p:cNvSpPr>
          <p:nvPr/>
        </p:nvSpPr>
        <p:spPr bwMode="auto">
          <a:xfrm>
            <a:off x="5522623" y="49983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Oval 73"/>
          <p:cNvSpPr>
            <a:spLocks noChangeArrowheads="1"/>
          </p:cNvSpPr>
          <p:nvPr/>
        </p:nvSpPr>
        <p:spPr bwMode="auto">
          <a:xfrm rot="18497410">
            <a:off x="5363873" y="509359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Oval 74"/>
          <p:cNvSpPr>
            <a:spLocks noChangeArrowheads="1"/>
          </p:cNvSpPr>
          <p:nvPr/>
        </p:nvSpPr>
        <p:spPr bwMode="auto">
          <a:xfrm rot="18497410">
            <a:off x="5675023" y="52396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Oval 75"/>
          <p:cNvSpPr>
            <a:spLocks noChangeArrowheads="1"/>
          </p:cNvSpPr>
          <p:nvPr/>
        </p:nvSpPr>
        <p:spPr bwMode="auto">
          <a:xfrm>
            <a:off x="5446423" y="5303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76"/>
          <p:cNvSpPr>
            <a:spLocks noChangeArrowheads="1"/>
          </p:cNvSpPr>
          <p:nvPr/>
        </p:nvSpPr>
        <p:spPr bwMode="auto">
          <a:xfrm>
            <a:off x="56750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77"/>
          <p:cNvSpPr>
            <a:spLocks noChangeArrowheads="1"/>
          </p:cNvSpPr>
          <p:nvPr/>
        </p:nvSpPr>
        <p:spPr bwMode="auto">
          <a:xfrm>
            <a:off x="5370223" y="49221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Oval 78"/>
          <p:cNvSpPr>
            <a:spLocks noChangeArrowheads="1"/>
          </p:cNvSpPr>
          <p:nvPr/>
        </p:nvSpPr>
        <p:spPr bwMode="auto">
          <a:xfrm>
            <a:off x="5294023" y="52269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83"/>
          <p:cNvSpPr>
            <a:spLocks noChangeArrowheads="1"/>
          </p:cNvSpPr>
          <p:nvPr/>
        </p:nvSpPr>
        <p:spPr bwMode="auto">
          <a:xfrm>
            <a:off x="5217823" y="504279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59" name="Oval 84"/>
          <p:cNvSpPr>
            <a:spLocks noChangeArrowheads="1"/>
          </p:cNvSpPr>
          <p:nvPr/>
        </p:nvSpPr>
        <p:spPr bwMode="auto">
          <a:xfrm>
            <a:off x="5649623" y="5049148"/>
            <a:ext cx="10160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0" name="Oval 85"/>
          <p:cNvSpPr>
            <a:spLocks noChangeArrowheads="1"/>
          </p:cNvSpPr>
          <p:nvPr/>
        </p:nvSpPr>
        <p:spPr bwMode="auto">
          <a:xfrm>
            <a:off x="5440073" y="51888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1" name="Oval 86"/>
          <p:cNvSpPr>
            <a:spLocks noChangeArrowheads="1"/>
          </p:cNvSpPr>
          <p:nvPr/>
        </p:nvSpPr>
        <p:spPr bwMode="auto">
          <a:xfrm>
            <a:off x="5598823" y="53031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sp>
        <p:nvSpPr>
          <p:cNvPr id="165" name="Freeform 90"/>
          <p:cNvSpPr>
            <a:spLocks/>
          </p:cNvSpPr>
          <p:nvPr/>
        </p:nvSpPr>
        <p:spPr bwMode="auto">
          <a:xfrm>
            <a:off x="6132223" y="4769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91"/>
          <p:cNvSpPr>
            <a:spLocks/>
          </p:cNvSpPr>
          <p:nvPr/>
        </p:nvSpPr>
        <p:spPr bwMode="auto">
          <a:xfrm>
            <a:off x="6741823" y="4388748"/>
            <a:ext cx="360363" cy="152400"/>
          </a:xfrm>
          <a:custGeom>
            <a:avLst/>
            <a:gdLst/>
            <a:ahLst/>
            <a:cxnLst>
              <a:cxn ang="0">
                <a:pos x="179" y="3"/>
              </a:cxn>
              <a:cxn ang="0">
                <a:pos x="107" y="3"/>
              </a:cxn>
              <a:cxn ang="0">
                <a:pos x="43" y="15"/>
              </a:cxn>
              <a:cxn ang="0">
                <a:pos x="19" y="31"/>
              </a:cxn>
              <a:cxn ang="0">
                <a:pos x="7" y="39"/>
              </a:cxn>
              <a:cxn ang="0">
                <a:pos x="27" y="63"/>
              </a:cxn>
              <a:cxn ang="0">
                <a:pos x="51" y="47"/>
              </a:cxn>
              <a:cxn ang="0">
                <a:pos x="75" y="39"/>
              </a:cxn>
              <a:cxn ang="0">
                <a:pos x="187" y="31"/>
              </a:cxn>
              <a:cxn ang="0">
                <a:pos x="191" y="19"/>
              </a:cxn>
              <a:cxn ang="0">
                <a:pos x="179" y="3"/>
              </a:cxn>
            </a:cxnLst>
            <a:rect l="0" t="0" r="r" b="b"/>
            <a:pathLst>
              <a:path w="193" h="63">
                <a:moveTo>
                  <a:pt x="179" y="3"/>
                </a:moveTo>
                <a:cubicBezTo>
                  <a:pt x="156" y="18"/>
                  <a:pt x="131" y="9"/>
                  <a:pt x="107" y="3"/>
                </a:cubicBezTo>
                <a:cubicBezTo>
                  <a:pt x="92" y="4"/>
                  <a:pt x="58" y="4"/>
                  <a:pt x="43" y="15"/>
                </a:cubicBezTo>
                <a:cubicBezTo>
                  <a:pt x="35" y="20"/>
                  <a:pt x="27" y="25"/>
                  <a:pt x="19" y="31"/>
                </a:cubicBezTo>
                <a:cubicBezTo>
                  <a:pt x="15" y="33"/>
                  <a:pt x="7" y="39"/>
                  <a:pt x="7" y="39"/>
                </a:cubicBezTo>
                <a:cubicBezTo>
                  <a:pt x="0" y="57"/>
                  <a:pt x="10" y="57"/>
                  <a:pt x="27" y="63"/>
                </a:cubicBezTo>
                <a:cubicBezTo>
                  <a:pt x="35" y="57"/>
                  <a:pt x="41" y="50"/>
                  <a:pt x="51" y="47"/>
                </a:cubicBezTo>
                <a:cubicBezTo>
                  <a:pt x="59" y="44"/>
                  <a:pt x="75" y="39"/>
                  <a:pt x="75" y="39"/>
                </a:cubicBezTo>
                <a:cubicBezTo>
                  <a:pt x="113" y="43"/>
                  <a:pt x="149" y="43"/>
                  <a:pt x="187" y="31"/>
                </a:cubicBezTo>
                <a:cubicBezTo>
                  <a:pt x="188" y="27"/>
                  <a:pt x="193" y="22"/>
                  <a:pt x="191" y="19"/>
                </a:cubicBezTo>
                <a:cubicBezTo>
                  <a:pt x="177" y="0"/>
                  <a:pt x="151" y="3"/>
                  <a:pt x="179" y="3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Oval 101"/>
          <p:cNvSpPr>
            <a:spLocks noChangeArrowheads="1"/>
          </p:cNvSpPr>
          <p:nvPr/>
        </p:nvSpPr>
        <p:spPr bwMode="auto">
          <a:xfrm>
            <a:off x="7961023" y="3931548"/>
            <a:ext cx="152400" cy="762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139"/>
          <p:cNvSpPr>
            <a:spLocks/>
          </p:cNvSpPr>
          <p:nvPr/>
        </p:nvSpPr>
        <p:spPr bwMode="auto">
          <a:xfrm>
            <a:off x="6171910" y="4172848"/>
            <a:ext cx="1968500" cy="1473200"/>
          </a:xfrm>
          <a:custGeom>
            <a:avLst/>
            <a:gdLst/>
            <a:ahLst/>
            <a:cxnLst>
              <a:cxn ang="0">
                <a:pos x="1240" y="104"/>
              </a:cxn>
              <a:cxn ang="0">
                <a:pos x="1112" y="56"/>
              </a:cxn>
              <a:cxn ang="0">
                <a:pos x="992" y="0"/>
              </a:cxn>
              <a:cxn ang="0">
                <a:pos x="784" y="32"/>
              </a:cxn>
              <a:cxn ang="0">
                <a:pos x="696" y="88"/>
              </a:cxn>
              <a:cxn ang="0">
                <a:pos x="664" y="104"/>
              </a:cxn>
              <a:cxn ang="0">
                <a:pos x="616" y="152"/>
              </a:cxn>
              <a:cxn ang="0">
                <a:pos x="592" y="224"/>
              </a:cxn>
              <a:cxn ang="0">
                <a:pos x="480" y="336"/>
              </a:cxn>
              <a:cxn ang="0">
                <a:pos x="408" y="392"/>
              </a:cxn>
              <a:cxn ang="0">
                <a:pos x="264" y="456"/>
              </a:cxn>
              <a:cxn ang="0">
                <a:pos x="0" y="592"/>
              </a:cxn>
              <a:cxn ang="0">
                <a:pos x="96" y="832"/>
              </a:cxn>
              <a:cxn ang="0">
                <a:pos x="240" y="928"/>
              </a:cxn>
              <a:cxn ang="0">
                <a:pos x="624" y="928"/>
              </a:cxn>
              <a:cxn ang="0">
                <a:pos x="960" y="688"/>
              </a:cxn>
              <a:cxn ang="0">
                <a:pos x="1200" y="256"/>
              </a:cxn>
              <a:cxn ang="0">
                <a:pos x="1240" y="104"/>
              </a:cxn>
            </a:cxnLst>
            <a:rect l="0" t="0" r="r" b="b"/>
            <a:pathLst>
              <a:path w="1240" h="928">
                <a:moveTo>
                  <a:pt x="1240" y="104"/>
                </a:moveTo>
                <a:cubicBezTo>
                  <a:pt x="1201" y="78"/>
                  <a:pt x="1149" y="81"/>
                  <a:pt x="1112" y="56"/>
                </a:cubicBezTo>
                <a:cubicBezTo>
                  <a:pt x="1083" y="36"/>
                  <a:pt x="1026" y="11"/>
                  <a:pt x="992" y="0"/>
                </a:cubicBezTo>
                <a:cubicBezTo>
                  <a:pt x="918" y="6"/>
                  <a:pt x="855" y="17"/>
                  <a:pt x="784" y="32"/>
                </a:cubicBezTo>
                <a:cubicBezTo>
                  <a:pt x="751" y="48"/>
                  <a:pt x="726" y="68"/>
                  <a:pt x="696" y="88"/>
                </a:cubicBezTo>
                <a:cubicBezTo>
                  <a:pt x="685" y="94"/>
                  <a:pt x="673" y="96"/>
                  <a:pt x="664" y="104"/>
                </a:cubicBezTo>
                <a:cubicBezTo>
                  <a:pt x="646" y="118"/>
                  <a:pt x="616" y="152"/>
                  <a:pt x="616" y="152"/>
                </a:cubicBezTo>
                <a:cubicBezTo>
                  <a:pt x="608" y="176"/>
                  <a:pt x="609" y="206"/>
                  <a:pt x="592" y="224"/>
                </a:cubicBezTo>
                <a:cubicBezTo>
                  <a:pt x="554" y="261"/>
                  <a:pt x="519" y="303"/>
                  <a:pt x="480" y="336"/>
                </a:cubicBezTo>
                <a:cubicBezTo>
                  <a:pt x="452" y="359"/>
                  <a:pt x="448" y="378"/>
                  <a:pt x="408" y="392"/>
                </a:cubicBezTo>
                <a:cubicBezTo>
                  <a:pt x="358" y="408"/>
                  <a:pt x="316" y="406"/>
                  <a:pt x="264" y="456"/>
                </a:cubicBezTo>
                <a:lnTo>
                  <a:pt x="0" y="592"/>
                </a:lnTo>
                <a:lnTo>
                  <a:pt x="96" y="832"/>
                </a:lnTo>
                <a:lnTo>
                  <a:pt x="240" y="928"/>
                </a:lnTo>
                <a:lnTo>
                  <a:pt x="624" y="928"/>
                </a:lnTo>
                <a:lnTo>
                  <a:pt x="960" y="688"/>
                </a:lnTo>
                <a:lnTo>
                  <a:pt x="1200" y="256"/>
                </a:lnTo>
                <a:lnTo>
                  <a:pt x="1240" y="104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6633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Oval 140"/>
          <p:cNvSpPr>
            <a:spLocks noChangeArrowheads="1"/>
          </p:cNvSpPr>
          <p:nvPr/>
        </p:nvSpPr>
        <p:spPr bwMode="auto">
          <a:xfrm>
            <a:off x="7619710" y="39696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Oval 141"/>
          <p:cNvSpPr>
            <a:spLocks noChangeArrowheads="1"/>
          </p:cNvSpPr>
          <p:nvPr/>
        </p:nvSpPr>
        <p:spPr bwMode="auto">
          <a:xfrm>
            <a:off x="7848310" y="4122048"/>
            <a:ext cx="179388" cy="115888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Oval 142"/>
          <p:cNvSpPr>
            <a:spLocks noChangeArrowheads="1"/>
          </p:cNvSpPr>
          <p:nvPr/>
        </p:nvSpPr>
        <p:spPr bwMode="auto">
          <a:xfrm>
            <a:off x="7772110" y="3893448"/>
            <a:ext cx="107950" cy="107950"/>
          </a:xfrm>
          <a:prstGeom prst="ellipse">
            <a:avLst/>
          </a:prstGeom>
          <a:solidFill>
            <a:srgbClr val="990099"/>
          </a:solidFill>
          <a:ln w="9525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  <a:latin typeface="Book Antiqua" charset="0"/>
            </a:endParaRPr>
          </a:p>
        </p:txBody>
      </p: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046623" y="3384638"/>
            <a:ext cx="171450" cy="304800"/>
            <a:chOff x="4440" y="2520"/>
            <a:chExt cx="108" cy="192"/>
          </a:xfrm>
        </p:grpSpPr>
        <p:sp>
          <p:nvSpPr>
            <p:cNvPr id="262" name="Oval 44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5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46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47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48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49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0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1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2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3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4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6779923" y="3498938"/>
            <a:ext cx="171450" cy="304800"/>
            <a:chOff x="4440" y="2520"/>
            <a:chExt cx="108" cy="192"/>
          </a:xfrm>
        </p:grpSpPr>
        <p:sp>
          <p:nvSpPr>
            <p:cNvPr id="251" name="Oval 56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7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8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9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0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1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2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4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5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6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48"/>
          <p:cNvGrpSpPr>
            <a:grpSpLocks/>
          </p:cNvGrpSpPr>
          <p:nvPr/>
        </p:nvGrpSpPr>
        <p:grpSpPr bwMode="auto">
          <a:xfrm rot="3418065">
            <a:off x="6554498" y="3190963"/>
            <a:ext cx="171450" cy="304800"/>
            <a:chOff x="4440" y="2520"/>
            <a:chExt cx="108" cy="192"/>
          </a:xfrm>
        </p:grpSpPr>
        <p:sp>
          <p:nvSpPr>
            <p:cNvPr id="240" name="Oval 149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0"/>
          <p:cNvGrpSpPr>
            <a:grpSpLocks/>
          </p:cNvGrpSpPr>
          <p:nvPr/>
        </p:nvGrpSpPr>
        <p:grpSpPr bwMode="auto">
          <a:xfrm rot="20683361">
            <a:off x="7084723" y="3041738"/>
            <a:ext cx="171450" cy="304800"/>
            <a:chOff x="4440" y="2520"/>
            <a:chExt cx="108" cy="192"/>
          </a:xfrm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 rot="5166377">
              <a:off x="4420" y="2588"/>
              <a:ext cx="146" cy="57"/>
            </a:xfrm>
            <a:prstGeom prst="ellipse">
              <a:avLst/>
            </a:pr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/>
          </p:nvSpPr>
          <p:spPr bwMode="auto">
            <a:xfrm>
              <a:off x="4472" y="2520"/>
              <a:ext cx="8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2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cubicBezTo>
                    <a:pt x="8" y="26"/>
                    <a:pt x="8" y="15"/>
                    <a:pt x="8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/>
          </p:nvSpPr>
          <p:spPr bwMode="auto">
            <a:xfrm>
              <a:off x="4504" y="2532"/>
              <a:ext cx="1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2" y="0"/>
                </a:cxn>
              </a:cxnLst>
              <a:rect l="0" t="0" r="r" b="b"/>
              <a:pathLst>
                <a:path w="12" h="32">
                  <a:moveTo>
                    <a:pt x="0" y="32"/>
                  </a:moveTo>
                  <a:cubicBezTo>
                    <a:pt x="8" y="5"/>
                    <a:pt x="4" y="15"/>
                    <a:pt x="12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/>
          </p:nvSpPr>
          <p:spPr bwMode="auto">
            <a:xfrm>
              <a:off x="4504" y="2580"/>
              <a:ext cx="44" cy="19"/>
            </a:xfrm>
            <a:custGeom>
              <a:avLst/>
              <a:gdLst/>
              <a:ahLst/>
              <a:cxnLst>
                <a:cxn ang="0">
                  <a:pos x="8" y="16"/>
                </a:cxn>
                <a:cxn ang="0">
                  <a:pos x="32" y="4"/>
                </a:cxn>
                <a:cxn ang="0">
                  <a:pos x="44" y="0"/>
                </a:cxn>
              </a:cxnLst>
              <a:rect l="0" t="0" r="r" b="b"/>
              <a:pathLst>
                <a:path w="44" h="19">
                  <a:moveTo>
                    <a:pt x="8" y="16"/>
                  </a:moveTo>
                  <a:cubicBezTo>
                    <a:pt x="38" y="5"/>
                    <a:pt x="0" y="19"/>
                    <a:pt x="32" y="4"/>
                  </a:cubicBezTo>
                  <a:cubicBezTo>
                    <a:pt x="35" y="2"/>
                    <a:pt x="44" y="0"/>
                    <a:pt x="44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/>
          </p:nvSpPr>
          <p:spPr bwMode="auto">
            <a:xfrm>
              <a:off x="4512" y="2632"/>
              <a:ext cx="28" cy="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" y="8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25" y="8"/>
                    <a:pt x="15" y="8"/>
                    <a:pt x="28" y="8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4508" y="266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" y="32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cubicBezTo>
                    <a:pt x="4" y="13"/>
                    <a:pt x="13" y="19"/>
                    <a:pt x="20" y="3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4476" y="2676"/>
              <a:ext cx="20" cy="3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36"/>
                </a:cxn>
              </a:cxnLst>
              <a:rect l="0" t="0" r="r" b="b"/>
              <a:pathLst>
                <a:path w="20" h="36">
                  <a:moveTo>
                    <a:pt x="20" y="0"/>
                  </a:moveTo>
                  <a:cubicBezTo>
                    <a:pt x="15" y="13"/>
                    <a:pt x="0" y="36"/>
                    <a:pt x="0" y="36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4444" y="2664"/>
              <a:ext cx="36" cy="1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2" y="8"/>
                </a:cxn>
                <a:cxn ang="0">
                  <a:pos x="0" y="12"/>
                </a:cxn>
              </a:cxnLst>
              <a:rect l="0" t="0" r="r" b="b"/>
              <a:pathLst>
                <a:path w="36" h="12">
                  <a:moveTo>
                    <a:pt x="36" y="0"/>
                  </a:moveTo>
                  <a:cubicBezTo>
                    <a:pt x="28" y="2"/>
                    <a:pt x="20" y="5"/>
                    <a:pt x="12" y="8"/>
                  </a:cubicBezTo>
                  <a:cubicBezTo>
                    <a:pt x="8" y="9"/>
                    <a:pt x="0" y="12"/>
                    <a:pt x="0" y="12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4440" y="2632"/>
              <a:ext cx="28" cy="12"/>
            </a:xfrm>
            <a:custGeom>
              <a:avLst/>
              <a:gdLst/>
              <a:ahLst/>
              <a:cxnLst>
                <a:cxn ang="0">
                  <a:pos x="28" y="12"/>
                </a:cxn>
                <a:cxn ang="0">
                  <a:pos x="0" y="0"/>
                </a:cxn>
              </a:cxnLst>
              <a:rect l="0" t="0" r="r" b="b"/>
              <a:pathLst>
                <a:path w="28" h="12">
                  <a:moveTo>
                    <a:pt x="28" y="12"/>
                  </a:moveTo>
                  <a:cubicBezTo>
                    <a:pt x="2" y="3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4440" y="2592"/>
              <a:ext cx="28" cy="8"/>
            </a:xfrm>
            <a:custGeom>
              <a:avLst/>
              <a:gdLst/>
              <a:ahLst/>
              <a:cxnLst>
                <a:cxn ang="0">
                  <a:pos x="28" y="8"/>
                </a:cxn>
                <a:cxn ang="0">
                  <a:pos x="12" y="4"/>
                </a:cxn>
                <a:cxn ang="0">
                  <a:pos x="0" y="0"/>
                </a:cxn>
              </a:cxnLst>
              <a:rect l="0" t="0" r="r" b="b"/>
              <a:pathLst>
                <a:path w="28" h="8">
                  <a:moveTo>
                    <a:pt x="28" y="8"/>
                  </a:moveTo>
                  <a:cubicBezTo>
                    <a:pt x="22" y="6"/>
                    <a:pt x="17" y="5"/>
                    <a:pt x="12" y="4"/>
                  </a:cubicBezTo>
                  <a:cubicBezTo>
                    <a:pt x="7" y="2"/>
                    <a:pt x="0" y="0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4448" y="2556"/>
              <a:ext cx="24" cy="24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0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cubicBezTo>
                    <a:pt x="16" y="12"/>
                    <a:pt x="9" y="9"/>
                    <a:pt x="0" y="0"/>
                  </a:cubicBezTo>
                </a:path>
              </a:pathLst>
            </a:custGeom>
            <a:solidFill>
              <a:srgbClr val="D9A2D3"/>
            </a:solidFill>
            <a:ln w="9525">
              <a:solidFill>
                <a:srgbClr val="D9A2D3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6" name="TextBox 275"/>
          <p:cNvSpPr txBox="1"/>
          <p:nvPr/>
        </p:nvSpPr>
        <p:spPr>
          <a:xfrm>
            <a:off x="6596430" y="38037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57200" y="1214015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Phylogenetic</a:t>
            </a:r>
            <a:r>
              <a:rPr lang="en-US" b="1" dirty="0" smtClean="0"/>
              <a:t> diversity</a:t>
            </a:r>
            <a:r>
              <a:rPr lang="en-US" dirty="0" smtClean="0"/>
              <a:t>: What is the breadth of </a:t>
            </a:r>
            <a:r>
              <a:rPr lang="en-US" dirty="0" err="1" smtClean="0"/>
              <a:t>phylogenetic</a:t>
            </a:r>
            <a:r>
              <a:rPr lang="en-US" dirty="0" smtClean="0"/>
              <a:t> representation?</a:t>
            </a:r>
            <a:endParaRPr lang="en-US" dirty="0"/>
          </a:p>
        </p:txBody>
      </p:sp>
      <p:grpSp>
        <p:nvGrpSpPr>
          <p:cNvPr id="13" name="Group 153"/>
          <p:cNvGrpSpPr/>
          <p:nvPr/>
        </p:nvGrpSpPr>
        <p:grpSpPr>
          <a:xfrm>
            <a:off x="546164" y="2930856"/>
            <a:ext cx="3644653" cy="369332"/>
            <a:chOff x="524147" y="2328888"/>
            <a:chExt cx="3644653" cy="369332"/>
          </a:xfrm>
        </p:grpSpPr>
        <p:sp>
          <p:nvSpPr>
            <p:cNvPr id="180" name="Freeform 113"/>
            <p:cNvSpPr>
              <a:spLocks/>
            </p:cNvSpPr>
            <p:nvPr/>
          </p:nvSpPr>
          <p:spPr bwMode="auto">
            <a:xfrm rot="17481161">
              <a:off x="509066" y="2371781"/>
              <a:ext cx="225426" cy="195263"/>
            </a:xfrm>
            <a:custGeom>
              <a:avLst/>
              <a:gdLst/>
              <a:ahLst/>
              <a:cxnLst>
                <a:cxn ang="0">
                  <a:pos x="8" y="107"/>
                </a:cxn>
                <a:cxn ang="0">
                  <a:pos x="0" y="80"/>
                </a:cxn>
                <a:cxn ang="0">
                  <a:pos x="61" y="0"/>
                </a:cxn>
                <a:cxn ang="0">
                  <a:pos x="133" y="27"/>
                </a:cxn>
                <a:cxn ang="0">
                  <a:pos x="77" y="45"/>
                </a:cxn>
                <a:cxn ang="0">
                  <a:pos x="45" y="56"/>
                </a:cxn>
                <a:cxn ang="0">
                  <a:pos x="37" y="80"/>
                </a:cxn>
                <a:cxn ang="0">
                  <a:pos x="32" y="123"/>
                </a:cxn>
                <a:cxn ang="0">
                  <a:pos x="10" y="115"/>
                </a:cxn>
                <a:cxn ang="0">
                  <a:pos x="8" y="107"/>
                </a:cxn>
              </a:cxnLst>
              <a:rect l="0" t="0" r="r" b="b"/>
              <a:pathLst>
                <a:path w="142" h="123">
                  <a:moveTo>
                    <a:pt x="8" y="107"/>
                  </a:moveTo>
                  <a:cubicBezTo>
                    <a:pt x="5" y="97"/>
                    <a:pt x="2" y="89"/>
                    <a:pt x="0" y="80"/>
                  </a:cubicBezTo>
                  <a:cubicBezTo>
                    <a:pt x="4" y="33"/>
                    <a:pt x="17" y="16"/>
                    <a:pt x="61" y="0"/>
                  </a:cubicBezTo>
                  <a:cubicBezTo>
                    <a:pt x="87" y="2"/>
                    <a:pt x="115" y="5"/>
                    <a:pt x="133" y="27"/>
                  </a:cubicBezTo>
                  <a:cubicBezTo>
                    <a:pt x="142" y="52"/>
                    <a:pt x="82" y="44"/>
                    <a:pt x="77" y="45"/>
                  </a:cubicBezTo>
                  <a:cubicBezTo>
                    <a:pt x="66" y="49"/>
                    <a:pt x="55" y="52"/>
                    <a:pt x="45" y="56"/>
                  </a:cubicBezTo>
                  <a:cubicBezTo>
                    <a:pt x="42" y="63"/>
                    <a:pt x="39" y="72"/>
                    <a:pt x="37" y="80"/>
                  </a:cubicBezTo>
                  <a:cubicBezTo>
                    <a:pt x="40" y="95"/>
                    <a:pt x="42" y="110"/>
                    <a:pt x="32" y="123"/>
                  </a:cubicBezTo>
                  <a:cubicBezTo>
                    <a:pt x="26" y="121"/>
                    <a:pt x="14" y="120"/>
                    <a:pt x="10" y="115"/>
                  </a:cubicBezTo>
                  <a:cubicBezTo>
                    <a:pt x="8" y="112"/>
                    <a:pt x="8" y="107"/>
                    <a:pt x="8" y="107"/>
                  </a:cubicBezTo>
                  <a:close/>
                </a:path>
              </a:pathLst>
            </a:custGeom>
            <a:solidFill>
              <a:srgbClr val="EC8810"/>
            </a:solidFill>
            <a:ln w="9525">
              <a:solidFill>
                <a:srgbClr val="EC881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925690" y="2328888"/>
              <a:ext cx="2243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 Beta-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14" name="Group 172"/>
          <p:cNvGrpSpPr/>
          <p:nvPr/>
        </p:nvGrpSpPr>
        <p:grpSpPr>
          <a:xfrm>
            <a:off x="584265" y="6186100"/>
            <a:ext cx="3321730" cy="466725"/>
            <a:chOff x="562248" y="2604997"/>
            <a:chExt cx="3321730" cy="466725"/>
          </a:xfrm>
        </p:grpSpPr>
        <p:sp>
          <p:nvSpPr>
            <p:cNvPr id="202" name="Freeform 17"/>
            <p:cNvSpPr>
              <a:spLocks/>
            </p:cNvSpPr>
            <p:nvPr/>
          </p:nvSpPr>
          <p:spPr bwMode="auto">
            <a:xfrm rot="3533757">
              <a:off x="388417" y="2778828"/>
              <a:ext cx="466725" cy="119063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00FF"/>
            </a:solidFill>
            <a:ln w="9525">
              <a:solidFill>
                <a:srgbClr val="FF00FF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5690" y="2653693"/>
              <a:ext cx="1958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 </a:t>
              </a:r>
              <a:r>
                <a:rPr lang="en-US" dirty="0" err="1" smtClean="0"/>
                <a:t>Verrucomicrobia</a:t>
              </a:r>
              <a:endParaRPr lang="en-US" dirty="0"/>
            </a:p>
          </p:txBody>
        </p:sp>
      </p:grpSp>
      <p:grpSp>
        <p:nvGrpSpPr>
          <p:cNvPr id="15" name="Group 173"/>
          <p:cNvGrpSpPr/>
          <p:nvPr/>
        </p:nvGrpSpPr>
        <p:grpSpPr>
          <a:xfrm>
            <a:off x="491396" y="4151571"/>
            <a:ext cx="2236993" cy="369332"/>
            <a:chOff x="469379" y="3072928"/>
            <a:chExt cx="2236993" cy="369332"/>
          </a:xfrm>
        </p:grpSpPr>
        <p:grpSp>
          <p:nvGrpSpPr>
            <p:cNvPr id="16" name="Group 148"/>
            <p:cNvGrpSpPr>
              <a:grpSpLocks/>
            </p:cNvGrpSpPr>
            <p:nvPr/>
          </p:nvGrpSpPr>
          <p:grpSpPr bwMode="auto">
            <a:xfrm rot="3418065">
              <a:off x="536054" y="3105194"/>
              <a:ext cx="171450" cy="304800"/>
              <a:chOff x="4440" y="2520"/>
              <a:chExt cx="108" cy="192"/>
            </a:xfrm>
          </p:grpSpPr>
          <p:sp>
            <p:nvSpPr>
              <p:cNvPr id="182" name="Oval 149"/>
              <p:cNvSpPr>
                <a:spLocks noChangeArrowheads="1"/>
              </p:cNvSpPr>
              <p:nvPr/>
            </p:nvSpPr>
            <p:spPr bwMode="auto">
              <a:xfrm rot="5166377">
                <a:off x="4420" y="2588"/>
                <a:ext cx="146" cy="57"/>
              </a:xfrm>
              <a:prstGeom prst="ellipse">
                <a:avLst/>
              </a:pr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0"/>
              <p:cNvSpPr>
                <a:spLocks/>
              </p:cNvSpPr>
              <p:nvPr/>
            </p:nvSpPr>
            <p:spPr bwMode="auto">
              <a:xfrm>
                <a:off x="4472" y="2520"/>
                <a:ext cx="8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2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cubicBezTo>
                      <a:pt x="8" y="26"/>
                      <a:pt x="8" y="15"/>
                      <a:pt x="8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1"/>
              <p:cNvSpPr>
                <a:spLocks/>
              </p:cNvSpPr>
              <p:nvPr/>
            </p:nvSpPr>
            <p:spPr bwMode="auto">
              <a:xfrm>
                <a:off x="4504" y="2532"/>
                <a:ext cx="12" cy="32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12" y="0"/>
                  </a:cxn>
                </a:cxnLst>
                <a:rect l="0" t="0" r="r" b="b"/>
                <a:pathLst>
                  <a:path w="12" h="32">
                    <a:moveTo>
                      <a:pt x="0" y="32"/>
                    </a:moveTo>
                    <a:cubicBezTo>
                      <a:pt x="8" y="5"/>
                      <a:pt x="4" y="15"/>
                      <a:pt x="12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52"/>
              <p:cNvSpPr>
                <a:spLocks/>
              </p:cNvSpPr>
              <p:nvPr/>
            </p:nvSpPr>
            <p:spPr bwMode="auto">
              <a:xfrm>
                <a:off x="4504" y="2580"/>
                <a:ext cx="44" cy="19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32" y="4"/>
                  </a:cxn>
                  <a:cxn ang="0">
                    <a:pos x="44" y="0"/>
                  </a:cxn>
                </a:cxnLst>
                <a:rect l="0" t="0" r="r" b="b"/>
                <a:pathLst>
                  <a:path w="44" h="19">
                    <a:moveTo>
                      <a:pt x="8" y="16"/>
                    </a:moveTo>
                    <a:cubicBezTo>
                      <a:pt x="38" y="5"/>
                      <a:pt x="0" y="19"/>
                      <a:pt x="32" y="4"/>
                    </a:cubicBezTo>
                    <a:cubicBezTo>
                      <a:pt x="35" y="2"/>
                      <a:pt x="44" y="0"/>
                      <a:pt x="44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53"/>
              <p:cNvSpPr>
                <a:spLocks/>
              </p:cNvSpPr>
              <p:nvPr/>
            </p:nvSpPr>
            <p:spPr bwMode="auto">
              <a:xfrm>
                <a:off x="4512" y="2632"/>
                <a:ext cx="28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" y="8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25" y="8"/>
                      <a:pt x="15" y="8"/>
                      <a:pt x="28" y="8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54"/>
              <p:cNvSpPr>
                <a:spLocks/>
              </p:cNvSpPr>
              <p:nvPr/>
            </p:nvSpPr>
            <p:spPr bwMode="auto">
              <a:xfrm>
                <a:off x="4508" y="2668"/>
                <a:ext cx="20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0" y="32"/>
                  </a:cxn>
                </a:cxnLst>
                <a:rect l="0" t="0" r="r" b="b"/>
                <a:pathLst>
                  <a:path w="20" h="32">
                    <a:moveTo>
                      <a:pt x="0" y="0"/>
                    </a:moveTo>
                    <a:cubicBezTo>
                      <a:pt x="4" y="13"/>
                      <a:pt x="13" y="19"/>
                      <a:pt x="20" y="3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55"/>
              <p:cNvSpPr>
                <a:spLocks/>
              </p:cNvSpPr>
              <p:nvPr/>
            </p:nvSpPr>
            <p:spPr bwMode="auto">
              <a:xfrm>
                <a:off x="4476" y="2676"/>
                <a:ext cx="20" cy="3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36"/>
                  </a:cxn>
                </a:cxnLst>
                <a:rect l="0" t="0" r="r" b="b"/>
                <a:pathLst>
                  <a:path w="20" h="36">
                    <a:moveTo>
                      <a:pt x="20" y="0"/>
                    </a:moveTo>
                    <a:cubicBezTo>
                      <a:pt x="15" y="13"/>
                      <a:pt x="0" y="36"/>
                      <a:pt x="0" y="36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6"/>
              <p:cNvSpPr>
                <a:spLocks/>
              </p:cNvSpPr>
              <p:nvPr/>
            </p:nvSpPr>
            <p:spPr bwMode="auto">
              <a:xfrm>
                <a:off x="4444" y="2664"/>
                <a:ext cx="36" cy="1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2" y="8"/>
                  </a:cxn>
                  <a:cxn ang="0">
                    <a:pos x="0" y="12"/>
                  </a:cxn>
                </a:cxnLst>
                <a:rect l="0" t="0" r="r" b="b"/>
                <a:pathLst>
                  <a:path w="36" h="12">
                    <a:moveTo>
                      <a:pt x="36" y="0"/>
                    </a:moveTo>
                    <a:cubicBezTo>
                      <a:pt x="28" y="2"/>
                      <a:pt x="20" y="5"/>
                      <a:pt x="12" y="8"/>
                    </a:cubicBezTo>
                    <a:cubicBezTo>
                      <a:pt x="8" y="9"/>
                      <a:pt x="0" y="12"/>
                      <a:pt x="0" y="12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57"/>
              <p:cNvSpPr>
                <a:spLocks/>
              </p:cNvSpPr>
              <p:nvPr/>
            </p:nvSpPr>
            <p:spPr bwMode="auto">
              <a:xfrm>
                <a:off x="4440" y="2632"/>
                <a:ext cx="28" cy="1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0" y="0"/>
                  </a:cxn>
                </a:cxnLst>
                <a:rect l="0" t="0" r="r" b="b"/>
                <a:pathLst>
                  <a:path w="28" h="12">
                    <a:moveTo>
                      <a:pt x="28" y="12"/>
                    </a:moveTo>
                    <a:cubicBezTo>
                      <a:pt x="2" y="3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58"/>
              <p:cNvSpPr>
                <a:spLocks/>
              </p:cNvSpPr>
              <p:nvPr/>
            </p:nvSpPr>
            <p:spPr bwMode="auto">
              <a:xfrm>
                <a:off x="4440" y="2592"/>
                <a:ext cx="28" cy="8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12" y="4"/>
                  </a:cxn>
                  <a:cxn ang="0">
                    <a:pos x="0" y="0"/>
                  </a:cxn>
                </a:cxnLst>
                <a:rect l="0" t="0" r="r" b="b"/>
                <a:pathLst>
                  <a:path w="28" h="8">
                    <a:moveTo>
                      <a:pt x="28" y="8"/>
                    </a:moveTo>
                    <a:cubicBezTo>
                      <a:pt x="22" y="6"/>
                      <a:pt x="17" y="5"/>
                      <a:pt x="12" y="4"/>
                    </a:cubicBezTo>
                    <a:cubicBezTo>
                      <a:pt x="7" y="2"/>
                      <a:pt x="0" y="0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59"/>
              <p:cNvSpPr>
                <a:spLocks/>
              </p:cNvSpPr>
              <p:nvPr/>
            </p:nvSpPr>
            <p:spPr bwMode="auto">
              <a:xfrm>
                <a:off x="4448" y="2556"/>
                <a:ext cx="24" cy="24"/>
              </a:xfrm>
              <a:custGeom>
                <a:avLst/>
                <a:gdLst/>
                <a:ahLst/>
                <a:cxnLst>
                  <a:cxn ang="0">
                    <a:pos x="24" y="24"/>
                  </a:cxn>
                  <a:cxn ang="0">
                    <a:pos x="0" y="0"/>
                  </a:cxn>
                </a:cxnLst>
                <a:rect l="0" t="0" r="r" b="b"/>
                <a:pathLst>
                  <a:path w="24" h="24">
                    <a:moveTo>
                      <a:pt x="24" y="24"/>
                    </a:moveTo>
                    <a:cubicBezTo>
                      <a:pt x="16" y="12"/>
                      <a:pt x="9" y="9"/>
                      <a:pt x="0" y="0"/>
                    </a:cubicBezTo>
                  </a:path>
                </a:pathLst>
              </a:custGeom>
              <a:solidFill>
                <a:srgbClr val="D9A2D3"/>
              </a:solidFill>
              <a:ln w="9525">
                <a:solidFill>
                  <a:srgbClr val="D9A2D3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1925690" y="3072928"/>
              <a:ext cx="780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TM7</a:t>
              </a:r>
              <a:endParaRPr lang="en-US" dirty="0"/>
            </a:p>
          </p:txBody>
        </p:sp>
      </p:grpSp>
      <p:grpSp>
        <p:nvGrpSpPr>
          <p:cNvPr id="17" name="Group 174"/>
          <p:cNvGrpSpPr/>
          <p:nvPr/>
        </p:nvGrpSpPr>
        <p:grpSpPr>
          <a:xfrm>
            <a:off x="598552" y="2523951"/>
            <a:ext cx="2678741" cy="369332"/>
            <a:chOff x="576535" y="3444948"/>
            <a:chExt cx="2678741" cy="369332"/>
          </a:xfrm>
        </p:grpSpPr>
        <p:sp>
          <p:nvSpPr>
            <p:cNvPr id="201" name="Oval 68"/>
            <p:cNvSpPr>
              <a:spLocks noChangeArrowheads="1"/>
            </p:cNvSpPr>
            <p:nvPr/>
          </p:nvSpPr>
          <p:spPr bwMode="auto">
            <a:xfrm>
              <a:off x="576535" y="3571670"/>
              <a:ext cx="90488" cy="115888"/>
            </a:xfrm>
            <a:prstGeom prst="ellipse">
              <a:avLst/>
            </a:prstGeom>
            <a:solidFill>
              <a:srgbClr val="D98C2E"/>
            </a:solidFill>
            <a:ln w="9525">
              <a:solidFill>
                <a:srgbClr val="D98C2E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25690" y="3444948"/>
              <a:ext cx="132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 </a:t>
              </a:r>
              <a:r>
                <a:rPr lang="en-US" dirty="0" err="1" smtClean="0"/>
                <a:t>Firmicutes</a:t>
              </a:r>
              <a:endParaRPr lang="en-US" dirty="0"/>
            </a:p>
          </p:txBody>
        </p:sp>
      </p:grpSp>
      <p:grpSp>
        <p:nvGrpSpPr>
          <p:cNvPr id="18" name="Group 175"/>
          <p:cNvGrpSpPr/>
          <p:nvPr/>
        </p:nvGrpSpPr>
        <p:grpSpPr>
          <a:xfrm>
            <a:off x="554102" y="5372286"/>
            <a:ext cx="3040210" cy="369332"/>
            <a:chOff x="532085" y="3881693"/>
            <a:chExt cx="3040210" cy="369332"/>
          </a:xfrm>
        </p:grpSpPr>
        <p:sp>
          <p:nvSpPr>
            <p:cNvPr id="206" name="Oval 13"/>
            <p:cNvSpPr>
              <a:spLocks noChangeArrowheads="1"/>
            </p:cNvSpPr>
            <p:nvPr/>
          </p:nvSpPr>
          <p:spPr bwMode="auto">
            <a:xfrm rot="1102600">
              <a:off x="532085" y="3892528"/>
              <a:ext cx="179388" cy="347663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1925690" y="3881693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86634" y="3337761"/>
            <a:ext cx="3107678" cy="369332"/>
            <a:chOff x="464617" y="4221176"/>
            <a:chExt cx="3107678" cy="369332"/>
          </a:xfrm>
        </p:grpSpPr>
        <p:grpSp>
          <p:nvGrpSpPr>
            <p:cNvPr id="20" name="Group 39"/>
            <p:cNvGrpSpPr>
              <a:grpSpLocks/>
            </p:cNvGrpSpPr>
            <p:nvPr/>
          </p:nvGrpSpPr>
          <p:grpSpPr bwMode="auto">
            <a:xfrm>
              <a:off x="464617" y="4347898"/>
              <a:ext cx="314325" cy="115888"/>
              <a:chOff x="3480" y="3456"/>
              <a:chExt cx="168" cy="48"/>
            </a:xfrm>
          </p:grpSpPr>
          <p:sp>
            <p:nvSpPr>
              <p:cNvPr id="204" name="Oval 40"/>
              <p:cNvSpPr>
                <a:spLocks noChangeArrowheads="1"/>
              </p:cNvSpPr>
              <p:nvPr/>
            </p:nvSpPr>
            <p:spPr bwMode="auto">
              <a:xfrm>
                <a:off x="3552" y="3456"/>
                <a:ext cx="96" cy="4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1"/>
              <p:cNvSpPr>
                <a:spLocks/>
              </p:cNvSpPr>
              <p:nvPr/>
            </p:nvSpPr>
            <p:spPr bwMode="auto">
              <a:xfrm>
                <a:off x="3480" y="3464"/>
                <a:ext cx="80" cy="28"/>
              </a:xfrm>
              <a:custGeom>
                <a:avLst/>
                <a:gdLst/>
                <a:ahLst/>
                <a:cxnLst>
                  <a:cxn ang="0">
                    <a:pos x="80" y="16"/>
                  </a:cxn>
                  <a:cxn ang="0">
                    <a:pos x="40" y="0"/>
                  </a:cxn>
                  <a:cxn ang="0">
                    <a:pos x="16" y="28"/>
                  </a:cxn>
                  <a:cxn ang="0">
                    <a:pos x="4" y="24"/>
                  </a:cxn>
                  <a:cxn ang="0">
                    <a:pos x="0" y="12"/>
                  </a:cxn>
                </a:cxnLst>
                <a:rect l="0" t="0" r="r" b="b"/>
                <a:pathLst>
                  <a:path w="80" h="28">
                    <a:moveTo>
                      <a:pt x="80" y="16"/>
                    </a:moveTo>
                    <a:cubicBezTo>
                      <a:pt x="64" y="12"/>
                      <a:pt x="54" y="4"/>
                      <a:pt x="40" y="0"/>
                    </a:cubicBezTo>
                    <a:cubicBezTo>
                      <a:pt x="30" y="14"/>
                      <a:pt x="32" y="22"/>
                      <a:pt x="16" y="28"/>
                    </a:cubicBezTo>
                    <a:cubicBezTo>
                      <a:pt x="12" y="26"/>
                      <a:pt x="6" y="26"/>
                      <a:pt x="4" y="24"/>
                    </a:cubicBezTo>
                    <a:cubicBezTo>
                      <a:pt x="1" y="21"/>
                      <a:pt x="0" y="12"/>
                      <a:pt x="0" y="12"/>
                    </a:cubicBezTo>
                  </a:path>
                </a:pathLst>
              </a:cu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4" name="TextBox 163"/>
            <p:cNvSpPr txBox="1"/>
            <p:nvPr/>
          </p:nvSpPr>
          <p:spPr>
            <a:xfrm>
              <a:off x="1925690" y="4221176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1" name="Group 177"/>
          <p:cNvGrpSpPr/>
          <p:nvPr/>
        </p:nvGrpSpPr>
        <p:grpSpPr>
          <a:xfrm>
            <a:off x="463615" y="4558476"/>
            <a:ext cx="3842618" cy="369332"/>
            <a:chOff x="441598" y="4588621"/>
            <a:chExt cx="3842618" cy="369332"/>
          </a:xfrm>
        </p:grpSpPr>
        <p:sp>
          <p:nvSpPr>
            <p:cNvPr id="273" name="Freeform 90"/>
            <p:cNvSpPr>
              <a:spLocks/>
            </p:cNvSpPr>
            <p:nvPr/>
          </p:nvSpPr>
          <p:spPr bwMode="auto">
            <a:xfrm>
              <a:off x="441598" y="4697087"/>
              <a:ext cx="360363" cy="152400"/>
            </a:xfrm>
            <a:custGeom>
              <a:avLst/>
              <a:gdLst/>
              <a:ahLst/>
              <a:cxnLst>
                <a:cxn ang="0">
                  <a:pos x="179" y="3"/>
                </a:cxn>
                <a:cxn ang="0">
                  <a:pos x="107" y="3"/>
                </a:cxn>
                <a:cxn ang="0">
                  <a:pos x="43" y="15"/>
                </a:cxn>
                <a:cxn ang="0">
                  <a:pos x="19" y="31"/>
                </a:cxn>
                <a:cxn ang="0">
                  <a:pos x="7" y="39"/>
                </a:cxn>
                <a:cxn ang="0">
                  <a:pos x="27" y="63"/>
                </a:cxn>
                <a:cxn ang="0">
                  <a:pos x="51" y="47"/>
                </a:cxn>
                <a:cxn ang="0">
                  <a:pos x="75" y="39"/>
                </a:cxn>
                <a:cxn ang="0">
                  <a:pos x="187" y="31"/>
                </a:cxn>
                <a:cxn ang="0">
                  <a:pos x="191" y="19"/>
                </a:cxn>
                <a:cxn ang="0">
                  <a:pos x="179" y="3"/>
                </a:cxn>
              </a:cxnLst>
              <a:rect l="0" t="0" r="r" b="b"/>
              <a:pathLst>
                <a:path w="193" h="63">
                  <a:moveTo>
                    <a:pt x="179" y="3"/>
                  </a:moveTo>
                  <a:cubicBezTo>
                    <a:pt x="156" y="18"/>
                    <a:pt x="131" y="9"/>
                    <a:pt x="107" y="3"/>
                  </a:cubicBezTo>
                  <a:cubicBezTo>
                    <a:pt x="92" y="4"/>
                    <a:pt x="58" y="4"/>
                    <a:pt x="43" y="15"/>
                  </a:cubicBezTo>
                  <a:cubicBezTo>
                    <a:pt x="35" y="20"/>
                    <a:pt x="27" y="25"/>
                    <a:pt x="19" y="31"/>
                  </a:cubicBezTo>
                  <a:cubicBezTo>
                    <a:pt x="15" y="33"/>
                    <a:pt x="7" y="39"/>
                    <a:pt x="7" y="39"/>
                  </a:cubicBezTo>
                  <a:cubicBezTo>
                    <a:pt x="0" y="57"/>
                    <a:pt x="10" y="57"/>
                    <a:pt x="27" y="63"/>
                  </a:cubicBezTo>
                  <a:cubicBezTo>
                    <a:pt x="35" y="57"/>
                    <a:pt x="41" y="50"/>
                    <a:pt x="51" y="47"/>
                  </a:cubicBezTo>
                  <a:cubicBezTo>
                    <a:pt x="59" y="44"/>
                    <a:pt x="75" y="39"/>
                    <a:pt x="75" y="39"/>
                  </a:cubicBezTo>
                  <a:cubicBezTo>
                    <a:pt x="113" y="43"/>
                    <a:pt x="149" y="43"/>
                    <a:pt x="187" y="31"/>
                  </a:cubicBezTo>
                  <a:cubicBezTo>
                    <a:pt x="188" y="27"/>
                    <a:pt x="193" y="22"/>
                    <a:pt x="191" y="19"/>
                  </a:cubicBezTo>
                  <a:cubicBezTo>
                    <a:pt x="177" y="0"/>
                    <a:pt x="151" y="3"/>
                    <a:pt x="179" y="3"/>
                  </a:cubicBez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25690" y="4588621"/>
              <a:ext cx="2358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2" name="Group 180"/>
          <p:cNvGrpSpPr/>
          <p:nvPr/>
        </p:nvGrpSpPr>
        <p:grpSpPr>
          <a:xfrm>
            <a:off x="508859" y="2117046"/>
            <a:ext cx="3797374" cy="369332"/>
            <a:chOff x="486842" y="4975685"/>
            <a:chExt cx="3797374" cy="369332"/>
          </a:xfrm>
        </p:grpSpPr>
        <p:sp>
          <p:nvSpPr>
            <p:cNvPr id="208" name="Oval 26"/>
            <p:cNvSpPr>
              <a:spLocks noChangeArrowheads="1"/>
            </p:cNvSpPr>
            <p:nvPr/>
          </p:nvSpPr>
          <p:spPr bwMode="auto">
            <a:xfrm rot="2539288">
              <a:off x="486842" y="5102407"/>
              <a:ext cx="269875" cy="1158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808696" y="4975685"/>
              <a:ext cx="2475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 Alpha-</a:t>
              </a:r>
              <a:r>
                <a:rPr lang="en-US" dirty="0" err="1" smtClean="0"/>
                <a:t>proteobacteria</a:t>
              </a:r>
              <a:endParaRPr lang="en-US" dirty="0"/>
            </a:p>
          </p:txBody>
        </p:sp>
      </p:grpSp>
      <p:grpSp>
        <p:nvGrpSpPr>
          <p:cNvPr id="23" name="Group 188"/>
          <p:cNvGrpSpPr/>
          <p:nvPr/>
        </p:nvGrpSpPr>
        <p:grpSpPr>
          <a:xfrm>
            <a:off x="589821" y="3744666"/>
            <a:ext cx="3077678" cy="369332"/>
            <a:chOff x="567804" y="5305048"/>
            <a:chExt cx="3077678" cy="369332"/>
          </a:xfrm>
        </p:grpSpPr>
        <p:sp>
          <p:nvSpPr>
            <p:cNvPr id="207" name="Oval 83"/>
            <p:cNvSpPr>
              <a:spLocks noChangeArrowheads="1"/>
            </p:cNvSpPr>
            <p:nvPr/>
          </p:nvSpPr>
          <p:spPr bwMode="auto">
            <a:xfrm>
              <a:off x="567804" y="5435739"/>
              <a:ext cx="107950" cy="107950"/>
            </a:xfrm>
            <a:prstGeom prst="ellipse">
              <a:avLst/>
            </a:prstGeom>
            <a:solidFill>
              <a:srgbClr val="990099"/>
            </a:solidFill>
            <a:ln w="9525">
              <a:solidFill>
                <a:srgbClr val="99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Book Antiqua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925690" y="5305048"/>
              <a:ext cx="1719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</a:t>
              </a:r>
              <a:r>
                <a:rPr lang="en-US" dirty="0" err="1" smtClean="0"/>
                <a:t>Actinobacteria</a:t>
              </a:r>
              <a:endParaRPr lang="en-US" dirty="0"/>
            </a:p>
          </p:txBody>
        </p:sp>
      </p:grpSp>
      <p:grpSp>
        <p:nvGrpSpPr>
          <p:cNvPr id="24" name="Group 189"/>
          <p:cNvGrpSpPr/>
          <p:nvPr/>
        </p:nvGrpSpPr>
        <p:grpSpPr>
          <a:xfrm>
            <a:off x="581884" y="5779191"/>
            <a:ext cx="3012428" cy="369332"/>
            <a:chOff x="559867" y="5677068"/>
            <a:chExt cx="3012428" cy="369332"/>
          </a:xfrm>
        </p:grpSpPr>
        <p:sp>
          <p:nvSpPr>
            <p:cNvPr id="221" name="Freeform 21"/>
            <p:cNvSpPr>
              <a:spLocks/>
            </p:cNvSpPr>
            <p:nvPr/>
          </p:nvSpPr>
          <p:spPr bwMode="auto">
            <a:xfrm>
              <a:off x="559867" y="5760134"/>
              <a:ext cx="123825" cy="203200"/>
            </a:xfrm>
            <a:custGeom>
              <a:avLst/>
              <a:gdLst/>
              <a:ahLst/>
              <a:cxnLst>
                <a:cxn ang="0">
                  <a:pos x="62" y="44"/>
                </a:cxn>
                <a:cxn ang="0">
                  <a:pos x="46" y="8"/>
                </a:cxn>
                <a:cxn ang="0">
                  <a:pos x="22" y="0"/>
                </a:cxn>
                <a:cxn ang="0">
                  <a:pos x="6" y="28"/>
                </a:cxn>
                <a:cxn ang="0">
                  <a:pos x="14" y="76"/>
                </a:cxn>
                <a:cxn ang="0">
                  <a:pos x="38" y="84"/>
                </a:cxn>
                <a:cxn ang="0">
                  <a:pos x="66" y="64"/>
                </a:cxn>
                <a:cxn ang="0">
                  <a:pos x="62" y="44"/>
                </a:cxn>
              </a:cxnLst>
              <a:rect l="0" t="0" r="r" b="b"/>
              <a:pathLst>
                <a:path w="66" h="84">
                  <a:moveTo>
                    <a:pt x="62" y="44"/>
                  </a:moveTo>
                  <a:cubicBezTo>
                    <a:pt x="60" y="40"/>
                    <a:pt x="54" y="13"/>
                    <a:pt x="46" y="8"/>
                  </a:cubicBezTo>
                  <a:cubicBezTo>
                    <a:pt x="38" y="3"/>
                    <a:pt x="22" y="0"/>
                    <a:pt x="22" y="0"/>
                  </a:cubicBezTo>
                  <a:cubicBezTo>
                    <a:pt x="5" y="5"/>
                    <a:pt x="0" y="10"/>
                    <a:pt x="6" y="28"/>
                  </a:cubicBezTo>
                  <a:cubicBezTo>
                    <a:pt x="7" y="44"/>
                    <a:pt x="0" y="66"/>
                    <a:pt x="14" y="76"/>
                  </a:cubicBezTo>
                  <a:cubicBezTo>
                    <a:pt x="20" y="80"/>
                    <a:pt x="38" y="84"/>
                    <a:pt x="38" y="84"/>
                  </a:cubicBezTo>
                  <a:cubicBezTo>
                    <a:pt x="65" y="74"/>
                    <a:pt x="59" y="84"/>
                    <a:pt x="66" y="64"/>
                  </a:cubicBezTo>
                  <a:cubicBezTo>
                    <a:pt x="57" y="38"/>
                    <a:pt x="52" y="34"/>
                    <a:pt x="62" y="44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925690" y="5677068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Bacteroidetes</a:t>
              </a:r>
              <a:endParaRPr lang="en-US" dirty="0"/>
            </a:p>
          </p:txBody>
        </p:sp>
      </p:grpSp>
      <p:grpSp>
        <p:nvGrpSpPr>
          <p:cNvPr id="25" name="Group 190"/>
          <p:cNvGrpSpPr/>
          <p:nvPr/>
        </p:nvGrpSpPr>
        <p:grpSpPr>
          <a:xfrm>
            <a:off x="598553" y="4965381"/>
            <a:ext cx="3788944" cy="369332"/>
            <a:chOff x="576536" y="6049086"/>
            <a:chExt cx="3788944" cy="369332"/>
          </a:xfrm>
        </p:grpSpPr>
        <p:sp>
          <p:nvSpPr>
            <p:cNvPr id="228" name="Oval 19"/>
            <p:cNvSpPr>
              <a:spLocks noChangeArrowheads="1"/>
            </p:cNvSpPr>
            <p:nvPr/>
          </p:nvSpPr>
          <p:spPr bwMode="auto">
            <a:xfrm rot="5166377">
              <a:off x="505892" y="6188508"/>
              <a:ext cx="231775" cy="90488"/>
            </a:xfrm>
            <a:prstGeom prst="ellipse">
              <a:avLst/>
            </a:prstGeom>
            <a:solidFill>
              <a:srgbClr val="8E43D9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925690" y="6049086"/>
              <a:ext cx="2439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Gamma-</a:t>
              </a:r>
              <a:r>
                <a:rPr lang="en-US" dirty="0" err="1" smtClean="0"/>
                <a:t>protobacteria</a:t>
              </a:r>
              <a:endParaRPr lang="en-US" dirty="0"/>
            </a:p>
          </p:txBody>
        </p:sp>
      </p:grpSp>
      <p:sp>
        <p:nvSpPr>
          <p:cNvPr id="223" name="TextBox 222"/>
          <p:cNvSpPr txBox="1"/>
          <p:nvPr/>
        </p:nvSpPr>
        <p:spPr>
          <a:xfrm>
            <a:off x="331646" y="1646114"/>
            <a:ext cx="60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OTU</a:t>
            </a:r>
            <a:endParaRPr lang="en-US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1609553" y="1646114"/>
            <a:ext cx="81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r>
              <a:rPr lang="en-US" dirty="0" smtClean="0"/>
              <a:t>: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87600" y="690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070100"/>
            <a:ext cx="4533900" cy="4533900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5988166" y="1669783"/>
            <a:ext cx="28789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Common metric = </a:t>
            </a:r>
          </a:p>
          <a:p>
            <a:r>
              <a:rPr lang="en-US" dirty="0" smtClean="0"/>
              <a:t>Faith’s </a:t>
            </a:r>
            <a:r>
              <a:rPr lang="en-US" dirty="0" err="1" smtClean="0"/>
              <a:t>phylogenetic</a:t>
            </a:r>
            <a:r>
              <a:rPr lang="en-US" dirty="0" smtClean="0"/>
              <a:t> diversity</a:t>
            </a:r>
            <a:endParaRPr lang="en-US" dirty="0"/>
          </a:p>
        </p:txBody>
      </p:sp>
      <p:sp>
        <p:nvSpPr>
          <p:cNvPr id="174" name="Slide Number Placeholder 1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8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Subsampling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 can’t compare samples that do not have the same number of sequences.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3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Subsampling:  Get “even”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Because of sequencing artifacts and experimental design, there can be quite a range of quality sequences returned for each sample.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Sub-sampling of sequences to achieve an even number across all samples within a dataset allows for comparing diversity across samples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This is very important for being able to compare diversity across samples.</a:t>
            </a:r>
          </a:p>
          <a:p>
            <a:pPr lvl="1"/>
            <a:r>
              <a:rPr lang="en-US" dirty="0" smtClean="0"/>
              <a:t>Analogy:  You are a tree ecologist.  Would it be reasonable to directly compare the forest diversity (assessed by counting different types of trees) in a 1x1 m plot to a 1000 x 1000 km plot?  The second plot has 1000x the coverage as the first and thus the comparison is unsound.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Choose a sequencing depth that maximizes the number of samples that can be included at the most informative sequencing depth.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you have obvious outliers in sequencing depth (e.g., the median depth is 70K and you have one sample with 1000 sequences), get rid of it and save yourself heartache.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6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a community look like, data-style?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557"/>
            <a:ext cx="8229600" cy="4525963"/>
          </a:xfrm>
        </p:spPr>
        <p:txBody>
          <a:bodyPr/>
          <a:lstStyle/>
          <a:p>
            <a:r>
              <a:rPr lang="en-US" dirty="0" smtClean="0"/>
              <a:t>“OTU table” – the original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table – more concise &amp; faster computing for extra large datasets </a:t>
            </a:r>
          </a:p>
          <a:p>
            <a:pPr lvl="1"/>
            <a:r>
              <a:rPr lang="en-US" dirty="0" smtClean="0"/>
              <a:t>New formats : </a:t>
            </a:r>
            <a:r>
              <a:rPr lang="en-US" dirty="0" smtClean="0"/>
              <a:t>biom2</a:t>
            </a:r>
          </a:p>
          <a:p>
            <a:pPr lvl="1"/>
            <a:r>
              <a:rPr lang="en-US" dirty="0" smtClean="0"/>
              <a:t>See McDonald et al. 2012. “The Biological Observation Matrix…” </a:t>
            </a:r>
            <a:r>
              <a:rPr lang="en-US" i="1" dirty="0" err="1" smtClean="0"/>
              <a:t>GigaScience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Microbial communities are local assemblages of microorganisms that interact with each other or with their environment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OTUs</a:t>
            </a:r>
            <a:r>
              <a:rPr lang="en-US" dirty="0" smtClean="0"/>
              <a:t>” – operational taxonomic units – as a microbial species definition (97% identity 16S </a:t>
            </a:r>
            <a:r>
              <a:rPr lang="en-US" dirty="0" err="1" smtClean="0"/>
              <a:t>rRNA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are lots of choices for analyzing high-throughput sequencing data – choice of seq. platform, primers, variable region; depth of sampling; analysis methods – </a:t>
            </a:r>
            <a:r>
              <a:rPr lang="en-US" b="1" dirty="0" smtClean="0"/>
              <a:t>most of these can be reasonably informed by the community of interest, the scientific question, and the experiment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985755110"/>
              </p:ext>
            </p:extLst>
          </p:nvPr>
        </p:nvGraphicFramePr>
        <p:xfrm>
          <a:off x="2438400" y="599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862" y="762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Kinds of Community matrix/ OTU Table</a:t>
            </a:r>
            <a:endParaRPr lang="en-US" b="1" dirty="0"/>
          </a:p>
        </p:txBody>
      </p:sp>
      <p:graphicFrame>
        <p:nvGraphicFramePr>
          <p:cNvPr id="13" name="Table 12"/>
          <p:cNvGraphicFramePr>
            <a:graphicFrameLocks noGrp="1" noChangeAspect="1"/>
          </p:cNvGraphicFramePr>
          <p:nvPr/>
        </p:nvGraphicFramePr>
        <p:xfrm>
          <a:off x="2438400" y="2742055"/>
          <a:ext cx="60960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/>
        </p:nvGraphicFramePr>
        <p:xfrm>
          <a:off x="2438400" y="4806860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</a:t>
                      </a:r>
                      <a:r>
                        <a:rPr lang="en-US" i="1" baseline="0" dirty="0" smtClean="0"/>
                        <a:t>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1279" y="908805"/>
            <a:ext cx="6084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Raw</a:t>
            </a:r>
          </a:p>
          <a:p>
            <a:r>
              <a:rPr lang="en-US" dirty="0" smtClean="0"/>
              <a:t>Straight up counts*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*note: data must be subsampled to an even sequencing effort!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1279" y="2883571"/>
            <a:ext cx="222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</a:t>
            </a:r>
          </a:p>
          <a:p>
            <a:r>
              <a:rPr lang="en-US" dirty="0" smtClean="0"/>
              <a:t>Percent or proportion </a:t>
            </a:r>
          </a:p>
          <a:p>
            <a:r>
              <a:rPr lang="en-US" dirty="0" smtClean="0"/>
              <a:t>(Standardizes for sampling effort?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279" y="5225375"/>
            <a:ext cx="20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Binary </a:t>
            </a:r>
          </a:p>
          <a:p>
            <a:r>
              <a:rPr lang="en-US" dirty="0" smtClean="0"/>
              <a:t>(presence/absence)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16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in an OTU table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3874" y="1981200"/>
            <a:ext cx="8671225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Number of occurrences (per sample and for the whole dataset)</a:t>
            </a:r>
          </a:p>
          <a:p>
            <a:r>
              <a:rPr lang="en-US" dirty="0" smtClean="0"/>
              <a:t>Total no. </a:t>
            </a:r>
            <a:r>
              <a:rPr lang="en-US" dirty="0" err="1" smtClean="0"/>
              <a:t>OTUs</a:t>
            </a:r>
            <a:r>
              <a:rPr lang="en-US" dirty="0" smtClean="0"/>
              <a:t> observed in the dataset</a:t>
            </a:r>
          </a:p>
          <a:p>
            <a:r>
              <a:rPr lang="en-US" dirty="0" smtClean="0"/>
              <a:t>Average abundance of </a:t>
            </a:r>
            <a:r>
              <a:rPr lang="en-US" dirty="0" err="1" smtClean="0"/>
              <a:t>OTUs</a:t>
            </a:r>
            <a:endParaRPr lang="en-US" dirty="0" smtClean="0"/>
          </a:p>
          <a:p>
            <a:r>
              <a:rPr lang="en-US" dirty="0" smtClean="0"/>
              <a:t>Richness (no. </a:t>
            </a:r>
            <a:r>
              <a:rPr lang="en-US" dirty="0" err="1" smtClean="0"/>
              <a:t>OTUs</a:t>
            </a:r>
            <a:r>
              <a:rPr lang="en-US" dirty="0" smtClean="0"/>
              <a:t> per sample, mean, max, min, range)</a:t>
            </a:r>
          </a:p>
          <a:p>
            <a:r>
              <a:rPr lang="en-US" dirty="0" smtClean="0"/>
              <a:t>Number of singletons (</a:t>
            </a:r>
            <a:r>
              <a:rPr lang="en-US" dirty="0" err="1" smtClean="0"/>
              <a:t>OTUs</a:t>
            </a:r>
            <a:r>
              <a:rPr lang="en-US" dirty="0" smtClean="0"/>
              <a:t> detected only once in a dataset)</a:t>
            </a:r>
          </a:p>
          <a:p>
            <a:r>
              <a:rPr lang="en-US" dirty="0" smtClean="0"/>
              <a:t>Calculate: Diversity, Evenness (equitability of OTU abundances, including rarity and dominance)</a:t>
            </a:r>
          </a:p>
          <a:p>
            <a:r>
              <a:rPr lang="en-US" dirty="0" smtClean="0"/>
              <a:t>Number of samples (communities) in your dataset</a:t>
            </a:r>
          </a:p>
          <a:p>
            <a:endParaRPr lang="en-US" dirty="0"/>
          </a:p>
          <a:p>
            <a:r>
              <a:rPr lang="en-US" dirty="0" smtClean="0"/>
              <a:t>Dimensions of an OTU table:  rows (taxa) x columns (samples/communities)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features of microbial OTU tables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447" y="1874659"/>
            <a:ext cx="5280754" cy="498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Redundant: more than one taxa has the exact same </a:t>
            </a:r>
            <a:r>
              <a:rPr kumimoji="1" lang="en-US" sz="2800" dirty="0" smtClean="0"/>
              <a:t>pattern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Unknown underlying distribution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 many “zeros”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sz="2800" dirty="0" smtClean="0"/>
              <a:t>Many samples and </a:t>
            </a:r>
            <a:r>
              <a:rPr kumimoji="1" lang="en-US" sz="2800" dirty="0" err="1" smtClean="0"/>
              <a:t>OTUs</a:t>
            </a:r>
            <a:r>
              <a:rPr kumimoji="1" lang="en-US" sz="2800" dirty="0" smtClean="0"/>
              <a:t>; computationally large</a:t>
            </a: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425" y="2367545"/>
            <a:ext cx="3376049" cy="2532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7048" y="4939035"/>
            <a:ext cx="2425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(A beast, 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Biom</a:t>
            </a:r>
            <a:r>
              <a:rPr lang="en-US" dirty="0" smtClean="0"/>
              <a:t> formatted OTU 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64" y="2133600"/>
            <a:ext cx="3810000" cy="4114800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800" dirty="0" smtClean="0"/>
              <a:t>Link:</a:t>
            </a:r>
          </a:p>
          <a:p>
            <a:pPr>
              <a:buNone/>
            </a:pPr>
            <a:r>
              <a:rPr lang="en-US" sz="1800" dirty="0" smtClean="0">
                <a:hlinkClick r:id="rId2"/>
              </a:rPr>
              <a:t>http://biom-format.org</a:t>
            </a: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 smtClean="0"/>
              <a:t>This is all changing very often!!  </a:t>
            </a:r>
            <a:r>
              <a:rPr lang="en-US" sz="1800" dirty="0" err="1" smtClean="0"/>
              <a:t>Biom</a:t>
            </a:r>
            <a:r>
              <a:rPr lang="en-US" sz="1800" dirty="0" smtClean="0"/>
              <a:t> formats are improved, keep up with when changes are anticipated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993900"/>
            <a:ext cx="4635500" cy="4664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1632" y="3255962"/>
            <a:ext cx="248236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Old-style OTU table  - lots of  0’s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1694" y="5181600"/>
            <a:ext cx="196344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biom</a:t>
            </a:r>
            <a:r>
              <a:rPr lang="en-US" dirty="0" smtClean="0"/>
              <a:t> formatted – only list present taxa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4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Naming Conventions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6952" y="1380828"/>
            <a:ext cx="861316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Examples of a  </a:t>
            </a:r>
            <a:r>
              <a:rPr lang="en-US" sz="2400" dirty="0"/>
              <a:t>a</a:t>
            </a:r>
            <a:r>
              <a:rPr lang="en-US" sz="2400" dirty="0" smtClean="0"/>
              <a:t> good name</a:t>
            </a:r>
          </a:p>
          <a:p>
            <a:r>
              <a:rPr lang="en-US" sz="2400" dirty="0" smtClean="0"/>
              <a:t>20_A_T1_R1  (translation : subject 20, treatment A, </a:t>
            </a:r>
            <a:r>
              <a:rPr lang="en-US" sz="2400" dirty="0" err="1" smtClean="0"/>
              <a:t>timepoint</a:t>
            </a:r>
            <a:r>
              <a:rPr lang="en-US" sz="2400" dirty="0" smtClean="0"/>
              <a:t> 1, rep1  )</a:t>
            </a:r>
          </a:p>
          <a:p>
            <a:endParaRPr lang="en-US" sz="2400" dirty="0" smtClean="0"/>
          </a:p>
          <a:p>
            <a:r>
              <a:rPr lang="en-US" sz="2400" dirty="0" smtClean="0"/>
              <a:t>Examples : Bad name</a:t>
            </a:r>
          </a:p>
          <a:p>
            <a:r>
              <a:rPr lang="en-US" sz="2400" dirty="0" smtClean="0"/>
              <a:t>Ashley’s sample</a:t>
            </a:r>
            <a:endParaRPr lang="en-US" sz="2400" dirty="0"/>
          </a:p>
          <a:p>
            <a:r>
              <a:rPr lang="en-US" sz="2400" dirty="0" smtClean="0"/>
              <a:t>A</a:t>
            </a:r>
          </a:p>
          <a:p>
            <a:r>
              <a:rPr lang="en-US" sz="2400" dirty="0" smtClean="0"/>
              <a:t>Ashley Loves Microbes Pool #1!</a:t>
            </a:r>
          </a:p>
          <a:p>
            <a:endParaRPr lang="en-US" sz="2400" dirty="0" smtClean="0"/>
          </a:p>
          <a:p>
            <a:r>
              <a:rPr lang="en-US" sz="2400" dirty="0" smtClean="0"/>
              <a:t>Example : kind of bad names</a:t>
            </a:r>
          </a:p>
          <a:p>
            <a:r>
              <a:rPr lang="en-US" sz="2400" dirty="0" smtClean="0"/>
              <a:t>ALS1, ALS2, ALS3….ALS10, ALS11</a:t>
            </a:r>
          </a:p>
          <a:p>
            <a:endParaRPr lang="en-US" sz="2400" dirty="0"/>
          </a:p>
          <a:p>
            <a:r>
              <a:rPr lang="en-US" sz="2400" dirty="0" smtClean="0"/>
              <a:t>Improved:</a:t>
            </a:r>
          </a:p>
          <a:p>
            <a:r>
              <a:rPr lang="en-US" sz="2400" dirty="0" smtClean="0"/>
              <a:t>ALS01, ALS02, ALS03…ALS10, ALS11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307208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560" y="220860"/>
            <a:ext cx="736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look at python syntax &amp; common arguments in QIIME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836" y="2644170"/>
            <a:ext cx="7632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Andale Mono"/>
                <a:cs typeface="Andale Mono"/>
              </a:rPr>
              <a:t>filter_fasta.py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f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latin typeface="Andale Mono"/>
                <a:cs typeface="Andale Mono"/>
              </a:rPr>
              <a:t>rep_set_aligned.fasta</a:t>
            </a:r>
            <a:r>
              <a:rPr lang="en-US" sz="2400" b="1" dirty="0" smtClean="0">
                <a:solidFill>
                  <a:schemeClr val="accent2"/>
                </a:solidFill>
                <a:latin typeface="Andale Mono"/>
                <a:cs typeface="Andale Mono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-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o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non_chimeric_rep_set_aligned.fasta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s</a:t>
            </a:r>
            <a:r>
              <a:rPr lang="en-US" sz="2400" b="1" dirty="0" smtClean="0">
                <a:latin typeface="Andale Mono"/>
                <a:cs typeface="Andale Mono"/>
              </a:rPr>
              <a:t> </a:t>
            </a:r>
            <a:r>
              <a:rPr lang="en-US" sz="2400" b="1" dirty="0" err="1" smtClean="0">
                <a:latin typeface="Andale Mono"/>
                <a:cs typeface="Andale Mono"/>
              </a:rPr>
              <a:t>chimeric_seqs.txt</a:t>
            </a:r>
            <a:r>
              <a:rPr lang="en-US" sz="2400" b="1" dirty="0" smtClean="0">
                <a:latin typeface="Andale Mono"/>
                <a:cs typeface="Andale Mono"/>
              </a:rPr>
              <a:t> -</a:t>
            </a:r>
            <a:r>
              <a:rPr lang="en-US" sz="2400" b="1" dirty="0" err="1" smtClean="0">
                <a:latin typeface="Andale Mono"/>
                <a:cs typeface="Andale Mono"/>
              </a:rPr>
              <a:t>n</a:t>
            </a:r>
            <a:endParaRPr lang="en-US" sz="2400" b="1" dirty="0" smtClean="0">
              <a:latin typeface="Andale Mono"/>
              <a:cs typeface="Andale Mono"/>
            </a:endParaRP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72974" y="1905506"/>
            <a:ext cx="155034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Python script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8869" y="1905506"/>
            <a:ext cx="102616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457" y="3244334"/>
            <a:ext cx="1198165" cy="369332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874153"/>
            <a:ext cx="37797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Other arguments, specific to the script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47667" y="4488336"/>
            <a:ext cx="5448665" cy="22467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/>
              <a:t>Other common QIIME arguments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m</a:t>
            </a:r>
            <a:r>
              <a:rPr lang="en-US" sz="2000" b="1" dirty="0" smtClean="0"/>
              <a:t> </a:t>
            </a:r>
            <a:r>
              <a:rPr lang="en-US" sz="2000" dirty="0" smtClean="0"/>
              <a:t>analysis method, metric (sometimes map file)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 </a:t>
            </a:r>
            <a:r>
              <a:rPr lang="en-US" sz="2000" dirty="0" smtClean="0"/>
              <a:t>tree file</a:t>
            </a:r>
          </a:p>
          <a:p>
            <a:r>
              <a:rPr lang="en-US" sz="2000" b="1" dirty="0" smtClean="0"/>
              <a:t>-a </a:t>
            </a:r>
            <a:r>
              <a:rPr lang="en-US" sz="2000" dirty="0" smtClean="0"/>
              <a:t>alignment template file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v</a:t>
            </a:r>
            <a:r>
              <a:rPr lang="en-US" sz="2000" b="1" dirty="0" smtClean="0"/>
              <a:t> </a:t>
            </a:r>
            <a:r>
              <a:rPr lang="en-US" sz="2000" dirty="0" smtClean="0"/>
              <a:t>verbose = good for troubleshooting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h</a:t>
            </a:r>
            <a:r>
              <a:rPr lang="en-US" sz="2000" b="1" dirty="0" smtClean="0"/>
              <a:t> help</a:t>
            </a:r>
          </a:p>
          <a:p>
            <a:r>
              <a:rPr lang="en-US" sz="2000" b="1" dirty="0" smtClean="0"/>
              <a:t>-</a:t>
            </a:r>
            <a:r>
              <a:rPr lang="en-US" sz="2000" b="1" dirty="0" err="1" smtClean="0"/>
              <a:t>f</a:t>
            </a:r>
            <a:r>
              <a:rPr lang="en-US" sz="2000" b="1" dirty="0" smtClean="0"/>
              <a:t> </a:t>
            </a:r>
            <a:r>
              <a:rPr lang="en-US" sz="2000" dirty="0" smtClean="0"/>
              <a:t>force overwrite of an existing directory</a:t>
            </a:r>
            <a:endParaRPr lang="en-US" sz="2000" b="1" dirty="0" smtClean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rot="5400000">
            <a:off x="6766153" y="2448370"/>
            <a:ext cx="369332" cy="222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 rot="5400000">
            <a:off x="3090872" y="2386898"/>
            <a:ext cx="369333" cy="1452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1241622" y="3244334"/>
            <a:ext cx="31721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5843423" y="3255724"/>
            <a:ext cx="260487" cy="97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C0211-4BA6-4B43-84C8-291F5C1FE4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Tutorial:  What we’re about to do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21904"/>
            <a:ext cx="8229600" cy="508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Pick OTUs :  open reference</a:t>
            </a:r>
          </a:p>
          <a:p>
            <a:r>
              <a:rPr lang="en-US" sz="2800" dirty="0" smtClean="0"/>
              <a:t>Made taxonomic assignments of our sequences: </a:t>
            </a:r>
            <a:r>
              <a:rPr lang="en-US" sz="2800" b="1" dirty="0" err="1" smtClean="0"/>
              <a:t>assign_taxonomy.py</a:t>
            </a:r>
            <a:endParaRPr lang="en-US" sz="2800" dirty="0" smtClean="0"/>
          </a:p>
          <a:p>
            <a:r>
              <a:rPr lang="en-US" sz="2800" dirty="0" smtClean="0"/>
              <a:t> Made OTU tables (</a:t>
            </a:r>
            <a:r>
              <a:rPr lang="en-US" sz="2800" dirty="0" err="1" smtClean="0"/>
              <a:t>biom</a:t>
            </a:r>
            <a:r>
              <a:rPr lang="en-US" sz="2800" dirty="0" smtClean="0"/>
              <a:t> + classic): </a:t>
            </a:r>
            <a:r>
              <a:rPr lang="en-US" sz="2800" b="1" dirty="0" err="1" smtClean="0"/>
              <a:t>make_otu_table.py</a:t>
            </a:r>
            <a:endParaRPr lang="en-US" sz="2800" b="1" dirty="0" smtClean="0"/>
          </a:p>
          <a:p>
            <a:r>
              <a:rPr lang="en-US" sz="2800" dirty="0" smtClean="0"/>
              <a:t>Made a phylogenetic tree of our representative sequences: </a:t>
            </a:r>
            <a:r>
              <a:rPr lang="en-US" sz="2800" b="1" dirty="0" err="1" smtClean="0"/>
              <a:t>make_phylogeny.py</a:t>
            </a:r>
            <a:endParaRPr lang="en-US" sz="2800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9559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768"/>
            <a:ext cx="8229600" cy="1143000"/>
          </a:xfrm>
        </p:spPr>
        <p:txBody>
          <a:bodyPr/>
          <a:lstStyle/>
          <a:p>
            <a:r>
              <a:rPr lang="en-US" dirty="0" smtClean="0"/>
              <a:t>Approaches to Picking OTUs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229"/>
            <a:ext cx="8229600" cy="558377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Reference based :  percent identity to defined taxa populating in a reference database</a:t>
            </a:r>
          </a:p>
          <a:p>
            <a:pPr lvl="1"/>
            <a:r>
              <a:rPr lang="en-US" dirty="0" smtClean="0"/>
              <a:t>Pros:  you know the taxa are “real”!</a:t>
            </a:r>
          </a:p>
          <a:p>
            <a:pPr lvl="1"/>
            <a:r>
              <a:rPr lang="en-US" dirty="0" smtClean="0"/>
              <a:t>Cons:  Weird environments don’t have many representatives in databases, only as good as your database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 novo :  percent identity to other sequences in the dataset; taxonomic assignment to the OTUs happens afterwards</a:t>
            </a:r>
          </a:p>
          <a:p>
            <a:pPr lvl="1"/>
            <a:r>
              <a:rPr lang="en-US" dirty="0" smtClean="0"/>
              <a:t>Pros:  Good for weird environments with low representation in databases</a:t>
            </a:r>
          </a:p>
          <a:p>
            <a:pPr lvl="1"/>
            <a:r>
              <a:rPr lang="en-US" dirty="0" smtClean="0"/>
              <a:t>Cons:  Computationally expensive, “greedy” algorithms can artificially inflate diversity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reference : cluster against a reference </a:t>
            </a:r>
            <a:r>
              <a:rPr lang="en-US" dirty="0" err="1" smtClean="0"/>
              <a:t>db</a:t>
            </a:r>
            <a:r>
              <a:rPr lang="en-US" dirty="0" smtClean="0"/>
              <a:t> first, and anything that doesn’t hit gets clustered de novo</a:t>
            </a:r>
          </a:p>
          <a:p>
            <a:pPr lvl="1"/>
            <a:r>
              <a:rPr lang="en-US" dirty="0" smtClean="0"/>
              <a:t>Best of both worlds?  Now can optimized so that new de novo OTUs are added to the original database and used subsequently in “reference” clustering</a:t>
            </a:r>
            <a:endParaRPr lang="en-US" dirty="0"/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Rideout</a:t>
            </a:r>
            <a:r>
              <a:rPr lang="en-US" dirty="0" smtClean="0"/>
              <a:t> et al. 2014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215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7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yesterday?</a:t>
            </a:r>
            <a:endParaRPr lang="en-US" dirty="0"/>
          </a:p>
        </p:txBody>
      </p:sp>
      <p:grpSp>
        <p:nvGrpSpPr>
          <p:cNvPr id="3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5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8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66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 Review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Within-sample diversity </a:t>
            </a:r>
            <a:r>
              <a:rPr lang="en-US" dirty="0" smtClean="0"/>
              <a:t>describes a single community/ sample, and includes metrics of </a:t>
            </a:r>
            <a:r>
              <a:rPr lang="en-US" b="1" dirty="0" smtClean="0"/>
              <a:t>richness</a:t>
            </a:r>
            <a:r>
              <a:rPr lang="en-US" dirty="0" smtClean="0"/>
              <a:t>, </a:t>
            </a:r>
            <a:r>
              <a:rPr lang="en-US" b="1" dirty="0" smtClean="0"/>
              <a:t>evenness</a:t>
            </a:r>
            <a:r>
              <a:rPr lang="en-US" dirty="0" smtClean="0"/>
              <a:t>, </a:t>
            </a:r>
            <a:r>
              <a:rPr lang="en-US" b="1" dirty="0" smtClean="0"/>
              <a:t>phylogenetic diversity</a:t>
            </a:r>
            <a:r>
              <a:rPr lang="en-US" dirty="0" smtClean="0"/>
              <a:t>, and other summative metrics of diversity.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Because sequencing success can be highly variable, </a:t>
            </a:r>
            <a:r>
              <a:rPr lang="en-US" b="1" dirty="0" smtClean="0"/>
              <a:t>rarefaction </a:t>
            </a:r>
            <a:r>
              <a:rPr lang="en-US" dirty="0" smtClean="0"/>
              <a:t>is used to ensure an even-depth of sequences across communities that will be compared. 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OTU table</a:t>
            </a:r>
            <a:r>
              <a:rPr lang="en-US" dirty="0" smtClean="0"/>
              <a:t> is the input file for community analyses.  It contains information about the abundance of each OTU within every sample.  OTU tables  can be (</a:t>
            </a:r>
            <a:r>
              <a:rPr lang="en-US" b="1" dirty="0" smtClean="0"/>
              <a:t>classic, .txt</a:t>
            </a:r>
            <a:r>
              <a:rPr lang="en-US" dirty="0" smtClean="0"/>
              <a:t>) or (.</a:t>
            </a:r>
            <a:r>
              <a:rPr lang="en-US" b="1" dirty="0" err="1" smtClean="0"/>
              <a:t>biom</a:t>
            </a:r>
            <a:r>
              <a:rPr lang="en-US" dirty="0" smtClean="0"/>
              <a:t>) format.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Tutorial: what did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8000"/>
            <a:ext cx="8229600" cy="50800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Made taxonomic assignments of our sequences: </a:t>
            </a:r>
            <a:r>
              <a:rPr lang="en-US" sz="2800" b="1" dirty="0" err="1" smtClean="0"/>
              <a:t>assign_taxonomy.py</a:t>
            </a:r>
            <a:endParaRPr lang="en-US" sz="2800" dirty="0" smtClean="0"/>
          </a:p>
          <a:p>
            <a:r>
              <a:rPr lang="en-US" sz="2800" dirty="0" smtClean="0"/>
              <a:t> Made OTU tables (</a:t>
            </a:r>
            <a:r>
              <a:rPr lang="en-US" sz="2800" dirty="0" err="1" smtClean="0"/>
              <a:t>biom</a:t>
            </a:r>
            <a:r>
              <a:rPr lang="en-US" sz="2800" dirty="0" smtClean="0"/>
              <a:t> + classic): </a:t>
            </a:r>
            <a:r>
              <a:rPr lang="en-US" sz="2800" b="1" dirty="0" err="1" smtClean="0"/>
              <a:t>make_otu_table.py</a:t>
            </a:r>
            <a:endParaRPr lang="en-US" sz="2800" b="1" dirty="0" smtClean="0"/>
          </a:p>
          <a:p>
            <a:r>
              <a:rPr lang="en-US" sz="2800" dirty="0" smtClean="0"/>
              <a:t>Made a </a:t>
            </a:r>
            <a:r>
              <a:rPr lang="en-US" sz="2800" dirty="0" err="1" smtClean="0"/>
              <a:t>phylogenetic</a:t>
            </a:r>
            <a:r>
              <a:rPr lang="en-US" sz="2800" dirty="0" smtClean="0"/>
              <a:t> tree of our representative sequences: </a:t>
            </a:r>
            <a:r>
              <a:rPr lang="en-US" sz="2800" b="1" dirty="0" err="1" smtClean="0"/>
              <a:t>make_phylogeny.py</a:t>
            </a:r>
            <a:endParaRPr lang="en-US" sz="2800" dirty="0" smtClean="0"/>
          </a:p>
          <a:p>
            <a:r>
              <a:rPr lang="en-US" sz="2800" dirty="0" smtClean="0"/>
              <a:t>Rarefied to an equal sequencing depth:  </a:t>
            </a:r>
            <a:r>
              <a:rPr lang="en-US" sz="2800" b="1" dirty="0" err="1" smtClean="0"/>
              <a:t>alpha_rarefaction.py</a:t>
            </a:r>
            <a:endParaRPr lang="en-US" sz="2800" b="1" dirty="0" smtClean="0"/>
          </a:p>
          <a:p>
            <a:r>
              <a:rPr lang="en-US" sz="2800" dirty="0" smtClean="0"/>
              <a:t>Calculated &amp; visualized alpha diversity: </a:t>
            </a:r>
            <a:r>
              <a:rPr lang="en-US" sz="2800" b="1" dirty="0" err="1" smtClean="0"/>
              <a:t>alpha_diversity.py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summarize_taxa_through_plots.py</a:t>
            </a:r>
            <a:endParaRPr 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from this morning?</a:t>
            </a:r>
            <a:endParaRPr lang="en-US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3432911" y="274638"/>
            <a:ext cx="2286000" cy="12403395"/>
            <a:chOff x="4991100" y="274638"/>
            <a:chExt cx="2286000" cy="12403395"/>
          </a:xfrm>
        </p:grpSpPr>
        <p:sp>
          <p:nvSpPr>
            <p:cNvPr id="109" name="Rectangle 108"/>
            <p:cNvSpPr/>
            <p:nvPr/>
          </p:nvSpPr>
          <p:spPr>
            <a:xfrm>
              <a:off x="4991100" y="274638"/>
              <a:ext cx="2286000" cy="124033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40000" dirty="0" smtClean="0">
                  <a:solidFill>
                    <a:prstClr val="black"/>
                  </a:solidFill>
                </a:rPr>
                <a:t>?</a:t>
              </a:r>
              <a:endParaRPr lang="en-US" sz="40000" dirty="0">
                <a:solidFill>
                  <a:prstClr val="black"/>
                </a:solidFill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5444745" y="1997439"/>
              <a:ext cx="1727260" cy="3384509"/>
              <a:chOff x="5444745" y="1997439"/>
              <a:chExt cx="1727260" cy="3384509"/>
            </a:xfrm>
          </p:grpSpPr>
          <p:grpSp>
            <p:nvGrpSpPr>
              <p:cNvPr id="6" name="Group 148"/>
              <p:cNvGrpSpPr>
                <a:grpSpLocks/>
              </p:cNvGrpSpPr>
              <p:nvPr/>
            </p:nvGrpSpPr>
            <p:grpSpPr bwMode="auto">
              <a:xfrm rot="3418065">
                <a:off x="5690943" y="2125575"/>
                <a:ext cx="171450" cy="304800"/>
                <a:chOff x="4440" y="2520"/>
                <a:chExt cx="108" cy="192"/>
              </a:xfrm>
            </p:grpSpPr>
            <p:sp>
              <p:nvSpPr>
                <p:cNvPr id="7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5588081" y="2359966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 rot="3533757">
                <a:off x="5734880" y="213293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39"/>
              <p:cNvGrpSpPr>
                <a:grpSpLocks/>
              </p:cNvGrpSpPr>
              <p:nvPr/>
            </p:nvGrpSpPr>
            <p:grpSpPr bwMode="auto">
              <a:xfrm rot="20295303">
                <a:off x="5999291" y="4175435"/>
                <a:ext cx="314325" cy="115888"/>
                <a:chOff x="3480" y="3456"/>
                <a:chExt cx="168" cy="48"/>
              </a:xfrm>
            </p:grpSpPr>
            <p:sp>
              <p:nvSpPr>
                <p:cNvPr id="21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" name="Oval 13"/>
              <p:cNvSpPr>
                <a:spLocks noChangeArrowheads="1"/>
              </p:cNvSpPr>
              <p:nvPr/>
            </p:nvSpPr>
            <p:spPr bwMode="auto">
              <a:xfrm rot="1102600">
                <a:off x="6342715" y="2026761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83"/>
              <p:cNvSpPr>
                <a:spLocks noChangeArrowheads="1"/>
              </p:cNvSpPr>
              <p:nvPr/>
            </p:nvSpPr>
            <p:spPr bwMode="auto">
              <a:xfrm rot="1097517">
                <a:off x="6217229" y="4332729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 rot="3636805">
                <a:off x="6759737" y="3150476"/>
                <a:ext cx="269875" cy="115888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/>
              <p:cNvSpPr>
                <a:spLocks/>
              </p:cNvSpPr>
              <p:nvPr/>
            </p:nvSpPr>
            <p:spPr bwMode="auto">
              <a:xfrm>
                <a:off x="6588471" y="3484488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/>
              <p:cNvSpPr>
                <a:spLocks/>
              </p:cNvSpPr>
              <p:nvPr/>
            </p:nvSpPr>
            <p:spPr bwMode="auto">
              <a:xfrm rot="20486764">
                <a:off x="6774807" y="3361649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 rot="6773669">
                <a:off x="6393758" y="3616034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13"/>
              <p:cNvSpPr>
                <a:spLocks/>
              </p:cNvSpPr>
              <p:nvPr/>
            </p:nvSpPr>
            <p:spPr bwMode="auto">
              <a:xfrm rot="14039165">
                <a:off x="6034529" y="2106328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3"/>
              <p:cNvSpPr>
                <a:spLocks noChangeArrowheads="1"/>
              </p:cNvSpPr>
              <p:nvPr/>
            </p:nvSpPr>
            <p:spPr bwMode="auto">
              <a:xfrm rot="1102600">
                <a:off x="6867076" y="2400618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3"/>
              <p:cNvSpPr>
                <a:spLocks noChangeArrowheads="1"/>
              </p:cNvSpPr>
              <p:nvPr/>
            </p:nvSpPr>
            <p:spPr bwMode="auto">
              <a:xfrm rot="1102600">
                <a:off x="6944902" y="2695336"/>
                <a:ext cx="179388" cy="347663"/>
              </a:xfrm>
              <a:prstGeom prst="ellipse">
                <a:avLst/>
              </a:prstGeom>
              <a:gradFill flip="none" rotWithShape="1">
                <a:gsLst>
                  <a:gs pos="0">
                    <a:srgbClr val="33CCFF"/>
                  </a:gs>
                  <a:gs pos="100000">
                    <a:schemeClr val="bg2">
                      <a:lumMod val="5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20208926">
                <a:off x="6733278" y="3514827"/>
                <a:ext cx="314325" cy="115888"/>
                <a:chOff x="3480" y="3456"/>
                <a:chExt cx="168" cy="48"/>
              </a:xfrm>
            </p:grpSpPr>
            <p:sp>
              <p:nvSpPr>
                <p:cNvPr id="33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39"/>
              <p:cNvGrpSpPr>
                <a:grpSpLocks/>
              </p:cNvGrpSpPr>
              <p:nvPr/>
            </p:nvGrpSpPr>
            <p:grpSpPr bwMode="auto">
              <a:xfrm rot="315620">
                <a:off x="5905206" y="2011435"/>
                <a:ext cx="314325" cy="115888"/>
                <a:chOff x="3480" y="3456"/>
                <a:chExt cx="168" cy="48"/>
              </a:xfrm>
            </p:grpSpPr>
            <p:sp>
              <p:nvSpPr>
                <p:cNvPr id="36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" name="Freeform 90"/>
              <p:cNvSpPr>
                <a:spLocks/>
              </p:cNvSpPr>
              <p:nvPr/>
            </p:nvSpPr>
            <p:spPr bwMode="auto">
              <a:xfrm rot="10800000">
                <a:off x="6596409" y="235482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 rot="3482676">
                <a:off x="6847708" y="3063111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 rot="9210081">
                <a:off x="6564397" y="3708232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9"/>
              <p:cNvSpPr>
                <a:spLocks noChangeArrowheads="1"/>
              </p:cNvSpPr>
              <p:nvPr/>
            </p:nvSpPr>
            <p:spPr bwMode="auto">
              <a:xfrm rot="6954616">
                <a:off x="6087129" y="3715816"/>
                <a:ext cx="231775" cy="90488"/>
              </a:xfrm>
              <a:prstGeom prst="ellipse">
                <a:avLst/>
              </a:prstGeom>
              <a:solidFill>
                <a:srgbClr val="8E43D9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3"/>
              <p:cNvSpPr>
                <a:spLocks noChangeArrowheads="1"/>
              </p:cNvSpPr>
              <p:nvPr/>
            </p:nvSpPr>
            <p:spPr bwMode="auto">
              <a:xfrm rot="1097517">
                <a:off x="6682211" y="339573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3" name="Oval 83"/>
              <p:cNvSpPr>
                <a:spLocks noChangeArrowheads="1"/>
              </p:cNvSpPr>
              <p:nvPr/>
            </p:nvSpPr>
            <p:spPr bwMode="auto">
              <a:xfrm rot="1097517">
                <a:off x="6238396" y="402364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44" name="Freeform 113"/>
              <p:cNvSpPr>
                <a:spLocks/>
              </p:cNvSpPr>
              <p:nvPr/>
            </p:nvSpPr>
            <p:spPr bwMode="auto">
              <a:xfrm rot="3470894">
                <a:off x="5444185" y="2185689"/>
                <a:ext cx="225426" cy="195263"/>
              </a:xfrm>
              <a:custGeom>
                <a:avLst/>
                <a:gdLst/>
                <a:ahLst/>
                <a:cxnLst>
                  <a:cxn ang="0">
                    <a:pos x="8" y="107"/>
                  </a:cxn>
                  <a:cxn ang="0">
                    <a:pos x="0" y="80"/>
                  </a:cxn>
                  <a:cxn ang="0">
                    <a:pos x="61" y="0"/>
                  </a:cxn>
                  <a:cxn ang="0">
                    <a:pos x="133" y="27"/>
                  </a:cxn>
                  <a:cxn ang="0">
                    <a:pos x="77" y="45"/>
                  </a:cxn>
                  <a:cxn ang="0">
                    <a:pos x="45" y="56"/>
                  </a:cxn>
                  <a:cxn ang="0">
                    <a:pos x="37" y="80"/>
                  </a:cxn>
                  <a:cxn ang="0">
                    <a:pos x="32" y="123"/>
                  </a:cxn>
                  <a:cxn ang="0">
                    <a:pos x="10" y="115"/>
                  </a:cxn>
                  <a:cxn ang="0">
                    <a:pos x="8" y="107"/>
                  </a:cxn>
                </a:cxnLst>
                <a:rect l="0" t="0" r="r" b="b"/>
                <a:pathLst>
                  <a:path w="142" h="123">
                    <a:moveTo>
                      <a:pt x="8" y="107"/>
                    </a:moveTo>
                    <a:cubicBezTo>
                      <a:pt x="5" y="97"/>
                      <a:pt x="2" y="89"/>
                      <a:pt x="0" y="80"/>
                    </a:cubicBezTo>
                    <a:cubicBezTo>
                      <a:pt x="4" y="33"/>
                      <a:pt x="17" y="16"/>
                      <a:pt x="61" y="0"/>
                    </a:cubicBezTo>
                    <a:cubicBezTo>
                      <a:pt x="87" y="2"/>
                      <a:pt x="115" y="5"/>
                      <a:pt x="133" y="27"/>
                    </a:cubicBezTo>
                    <a:cubicBezTo>
                      <a:pt x="142" y="52"/>
                      <a:pt x="82" y="44"/>
                      <a:pt x="77" y="45"/>
                    </a:cubicBezTo>
                    <a:cubicBezTo>
                      <a:pt x="66" y="49"/>
                      <a:pt x="55" y="52"/>
                      <a:pt x="45" y="56"/>
                    </a:cubicBezTo>
                    <a:cubicBezTo>
                      <a:pt x="42" y="63"/>
                      <a:pt x="39" y="72"/>
                      <a:pt x="37" y="80"/>
                    </a:cubicBezTo>
                    <a:cubicBezTo>
                      <a:pt x="40" y="95"/>
                      <a:pt x="42" y="110"/>
                      <a:pt x="32" y="123"/>
                    </a:cubicBezTo>
                    <a:cubicBezTo>
                      <a:pt x="26" y="121"/>
                      <a:pt x="14" y="120"/>
                      <a:pt x="10" y="115"/>
                    </a:cubicBezTo>
                    <a:cubicBezTo>
                      <a:pt x="8" y="112"/>
                      <a:pt x="8" y="107"/>
                      <a:pt x="8" y="10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C8810"/>
                  </a:gs>
                  <a:gs pos="100000">
                    <a:schemeClr val="accent2"/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rgbClr val="EC8810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148"/>
              <p:cNvGrpSpPr>
                <a:grpSpLocks/>
              </p:cNvGrpSpPr>
              <p:nvPr/>
            </p:nvGrpSpPr>
            <p:grpSpPr bwMode="auto">
              <a:xfrm rot="1067924">
                <a:off x="5962259" y="3602216"/>
                <a:ext cx="144877" cy="251292"/>
                <a:chOff x="4440" y="2520"/>
                <a:chExt cx="108" cy="192"/>
              </a:xfrm>
            </p:grpSpPr>
            <p:sp>
              <p:nvSpPr>
                <p:cNvPr id="4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Oval 68"/>
              <p:cNvSpPr>
                <a:spLocks noChangeArrowheads="1"/>
              </p:cNvSpPr>
              <p:nvPr/>
            </p:nvSpPr>
            <p:spPr bwMode="auto">
              <a:xfrm>
                <a:off x="6156102" y="3917211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83"/>
              <p:cNvSpPr>
                <a:spLocks noChangeArrowheads="1"/>
              </p:cNvSpPr>
              <p:nvPr/>
            </p:nvSpPr>
            <p:spPr bwMode="auto">
              <a:xfrm>
                <a:off x="6542434" y="211332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2" name="Oval 83"/>
              <p:cNvSpPr>
                <a:spLocks noChangeArrowheads="1"/>
              </p:cNvSpPr>
              <p:nvPr/>
            </p:nvSpPr>
            <p:spPr bwMode="auto">
              <a:xfrm>
                <a:off x="6718649" y="252752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63" name="Oval 68"/>
              <p:cNvSpPr>
                <a:spLocks noChangeArrowheads="1"/>
              </p:cNvSpPr>
              <p:nvPr/>
            </p:nvSpPr>
            <p:spPr bwMode="auto">
              <a:xfrm>
                <a:off x="6804186" y="2225718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5669815" y="2077993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68"/>
              <p:cNvSpPr>
                <a:spLocks noChangeArrowheads="1"/>
              </p:cNvSpPr>
              <p:nvPr/>
            </p:nvSpPr>
            <p:spPr bwMode="auto">
              <a:xfrm>
                <a:off x="5444745" y="2411634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68"/>
              <p:cNvSpPr>
                <a:spLocks noChangeArrowheads="1"/>
              </p:cNvSpPr>
              <p:nvPr/>
            </p:nvSpPr>
            <p:spPr bwMode="auto">
              <a:xfrm>
                <a:off x="6758336" y="325033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68"/>
              <p:cNvSpPr>
                <a:spLocks noChangeArrowheads="1"/>
              </p:cNvSpPr>
              <p:nvPr/>
            </p:nvSpPr>
            <p:spPr bwMode="auto">
              <a:xfrm rot="1097517">
                <a:off x="7081517" y="297357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1" name="Group 148"/>
              <p:cNvGrpSpPr>
                <a:grpSpLocks/>
              </p:cNvGrpSpPr>
              <p:nvPr/>
            </p:nvGrpSpPr>
            <p:grpSpPr bwMode="auto">
              <a:xfrm>
                <a:off x="6759924" y="2745774"/>
                <a:ext cx="171450" cy="304800"/>
                <a:chOff x="4440" y="2520"/>
                <a:chExt cx="108" cy="192"/>
              </a:xfrm>
            </p:grpSpPr>
            <p:sp>
              <p:nvSpPr>
                <p:cNvPr id="72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83" name="Oval 83"/>
              <p:cNvSpPr>
                <a:spLocks noChangeArrowheads="1"/>
              </p:cNvSpPr>
              <p:nvPr/>
            </p:nvSpPr>
            <p:spPr bwMode="auto">
              <a:xfrm>
                <a:off x="7042718" y="2581497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4" name="Oval 83"/>
              <p:cNvSpPr>
                <a:spLocks noChangeArrowheads="1"/>
              </p:cNvSpPr>
              <p:nvPr/>
            </p:nvSpPr>
            <p:spPr bwMode="auto">
              <a:xfrm>
                <a:off x="5489989" y="230368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 rot="3227012">
                <a:off x="5951299" y="4418889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68"/>
              <p:cNvSpPr>
                <a:spLocks noChangeArrowheads="1"/>
              </p:cNvSpPr>
              <p:nvPr/>
            </p:nvSpPr>
            <p:spPr bwMode="auto">
              <a:xfrm>
                <a:off x="6006811" y="4868862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83"/>
              <p:cNvSpPr>
                <a:spLocks noChangeArrowheads="1"/>
              </p:cNvSpPr>
              <p:nvPr/>
            </p:nvSpPr>
            <p:spPr bwMode="auto">
              <a:xfrm>
                <a:off x="6518357" y="2267602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0" name="Oval 83"/>
              <p:cNvSpPr>
                <a:spLocks noChangeArrowheads="1"/>
              </p:cNvSpPr>
              <p:nvPr/>
            </p:nvSpPr>
            <p:spPr bwMode="auto">
              <a:xfrm>
                <a:off x="6759924" y="2656874"/>
                <a:ext cx="107950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6292486" y="1997439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83"/>
              <p:cNvSpPr>
                <a:spLocks noChangeArrowheads="1"/>
              </p:cNvSpPr>
              <p:nvPr/>
            </p:nvSpPr>
            <p:spPr bwMode="auto">
              <a:xfrm>
                <a:off x="6083011" y="429551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94" name="Freeform 17"/>
              <p:cNvSpPr>
                <a:spLocks/>
              </p:cNvSpPr>
              <p:nvPr/>
            </p:nvSpPr>
            <p:spPr bwMode="auto">
              <a:xfrm rot="6869517">
                <a:off x="6152695" y="3715168"/>
                <a:ext cx="362611" cy="12268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FF00FF"/>
                </a:solidFill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5" name="Group 148"/>
              <p:cNvGrpSpPr>
                <a:grpSpLocks/>
              </p:cNvGrpSpPr>
              <p:nvPr/>
            </p:nvGrpSpPr>
            <p:grpSpPr bwMode="auto">
              <a:xfrm>
                <a:off x="5962361" y="3860061"/>
                <a:ext cx="171450" cy="304800"/>
                <a:chOff x="4440" y="2520"/>
                <a:chExt cx="108" cy="192"/>
              </a:xfrm>
            </p:grpSpPr>
            <p:sp>
              <p:nvSpPr>
                <p:cNvPr id="96" name="Oval 149"/>
                <p:cNvSpPr>
                  <a:spLocks noChangeArrowheads="1"/>
                </p:cNvSpPr>
                <p:nvPr/>
              </p:nvSpPr>
              <p:spPr bwMode="auto">
                <a:xfrm rot="5166377">
                  <a:off x="4420" y="2588"/>
                  <a:ext cx="146" cy="57"/>
                </a:xfrm>
                <a:prstGeom prst="ellipse">
                  <a:avLst/>
                </a:pr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50"/>
                <p:cNvSpPr>
                  <a:spLocks/>
                </p:cNvSpPr>
                <p:nvPr/>
              </p:nvSpPr>
              <p:spPr bwMode="auto">
                <a:xfrm>
                  <a:off x="4472" y="2520"/>
                  <a:ext cx="8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32"/>
                    </a:cxn>
                  </a:cxnLst>
                  <a:rect l="0" t="0" r="r" b="b"/>
                  <a:pathLst>
                    <a:path w="8" h="32">
                      <a:moveTo>
                        <a:pt x="0" y="0"/>
                      </a:moveTo>
                      <a:cubicBezTo>
                        <a:pt x="8" y="26"/>
                        <a:pt x="8" y="15"/>
                        <a:pt x="8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151"/>
                <p:cNvSpPr>
                  <a:spLocks/>
                </p:cNvSpPr>
                <p:nvPr/>
              </p:nvSpPr>
              <p:spPr bwMode="auto">
                <a:xfrm>
                  <a:off x="4504" y="2532"/>
                  <a:ext cx="12" cy="32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32">
                      <a:moveTo>
                        <a:pt x="0" y="32"/>
                      </a:moveTo>
                      <a:cubicBezTo>
                        <a:pt x="8" y="5"/>
                        <a:pt x="4" y="15"/>
                        <a:pt x="12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152"/>
                <p:cNvSpPr>
                  <a:spLocks/>
                </p:cNvSpPr>
                <p:nvPr/>
              </p:nvSpPr>
              <p:spPr bwMode="auto">
                <a:xfrm>
                  <a:off x="4504" y="2580"/>
                  <a:ext cx="44" cy="19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32" y="4"/>
                    </a:cxn>
                    <a:cxn ang="0">
                      <a:pos x="44" y="0"/>
                    </a:cxn>
                  </a:cxnLst>
                  <a:rect l="0" t="0" r="r" b="b"/>
                  <a:pathLst>
                    <a:path w="44" h="19">
                      <a:moveTo>
                        <a:pt x="8" y="16"/>
                      </a:moveTo>
                      <a:cubicBezTo>
                        <a:pt x="38" y="5"/>
                        <a:pt x="0" y="19"/>
                        <a:pt x="32" y="4"/>
                      </a:cubicBezTo>
                      <a:cubicBezTo>
                        <a:pt x="35" y="2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153"/>
                <p:cNvSpPr>
                  <a:spLocks/>
                </p:cNvSpPr>
                <p:nvPr/>
              </p:nvSpPr>
              <p:spPr bwMode="auto">
                <a:xfrm>
                  <a:off x="4512" y="263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28" h="8">
                      <a:moveTo>
                        <a:pt x="0" y="0"/>
                      </a:moveTo>
                      <a:cubicBezTo>
                        <a:pt x="25" y="8"/>
                        <a:pt x="15" y="8"/>
                        <a:pt x="28" y="8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154"/>
                <p:cNvSpPr>
                  <a:spLocks/>
                </p:cNvSpPr>
                <p:nvPr/>
              </p:nvSpPr>
              <p:spPr bwMode="auto">
                <a:xfrm>
                  <a:off x="4508" y="2668"/>
                  <a:ext cx="20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cubicBezTo>
                        <a:pt x="4" y="13"/>
                        <a:pt x="13" y="19"/>
                        <a:pt x="20" y="3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155"/>
                <p:cNvSpPr>
                  <a:spLocks/>
                </p:cNvSpPr>
                <p:nvPr/>
              </p:nvSpPr>
              <p:spPr bwMode="auto">
                <a:xfrm>
                  <a:off x="4476" y="2676"/>
                  <a:ext cx="20" cy="36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20" h="36">
                      <a:moveTo>
                        <a:pt x="20" y="0"/>
                      </a:moveTo>
                      <a:cubicBezTo>
                        <a:pt x="15" y="13"/>
                        <a:pt x="0" y="36"/>
                        <a:pt x="0" y="36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Freeform 156"/>
                <p:cNvSpPr>
                  <a:spLocks/>
                </p:cNvSpPr>
                <p:nvPr/>
              </p:nvSpPr>
              <p:spPr bwMode="auto">
                <a:xfrm>
                  <a:off x="4444" y="2664"/>
                  <a:ext cx="36" cy="12"/>
                </a:xfrm>
                <a:custGeom>
                  <a:avLst/>
                  <a:gdLst/>
                  <a:ahLst/>
                  <a:cxnLst>
                    <a:cxn ang="0">
                      <a:pos x="36" y="0"/>
                    </a:cxn>
                    <a:cxn ang="0">
                      <a:pos x="12" y="8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6" h="12">
                      <a:moveTo>
                        <a:pt x="36" y="0"/>
                      </a:moveTo>
                      <a:cubicBezTo>
                        <a:pt x="28" y="2"/>
                        <a:pt x="20" y="5"/>
                        <a:pt x="12" y="8"/>
                      </a:cubicBezTo>
                      <a:cubicBezTo>
                        <a:pt x="8" y="9"/>
                        <a:pt x="0" y="12"/>
                        <a:pt x="0" y="12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157"/>
                <p:cNvSpPr>
                  <a:spLocks/>
                </p:cNvSpPr>
                <p:nvPr/>
              </p:nvSpPr>
              <p:spPr bwMode="auto">
                <a:xfrm>
                  <a:off x="4440" y="2632"/>
                  <a:ext cx="28" cy="12"/>
                </a:xfrm>
                <a:custGeom>
                  <a:avLst/>
                  <a:gdLst/>
                  <a:ahLst/>
                  <a:cxnLst>
                    <a:cxn ang="0">
                      <a:pos x="2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12">
                      <a:moveTo>
                        <a:pt x="28" y="12"/>
                      </a:moveTo>
                      <a:cubicBezTo>
                        <a:pt x="2" y="3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8"/>
                <p:cNvSpPr>
                  <a:spLocks/>
                </p:cNvSpPr>
                <p:nvPr/>
              </p:nvSpPr>
              <p:spPr bwMode="auto">
                <a:xfrm>
                  <a:off x="4440" y="2592"/>
                  <a:ext cx="28" cy="8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12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8" h="8">
                      <a:moveTo>
                        <a:pt x="28" y="8"/>
                      </a:moveTo>
                      <a:cubicBezTo>
                        <a:pt x="22" y="6"/>
                        <a:pt x="17" y="5"/>
                        <a:pt x="12" y="4"/>
                      </a:cubicBezTo>
                      <a:cubicBezTo>
                        <a:pt x="7" y="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159"/>
                <p:cNvSpPr>
                  <a:spLocks/>
                </p:cNvSpPr>
                <p:nvPr/>
              </p:nvSpPr>
              <p:spPr bwMode="auto">
                <a:xfrm>
                  <a:off x="4448" y="2556"/>
                  <a:ext cx="24" cy="24"/>
                </a:xfrm>
                <a:custGeom>
                  <a:avLst/>
                  <a:gdLst/>
                  <a:ahLst/>
                  <a:cxnLst>
                    <a:cxn ang="0">
                      <a:pos x="24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4" h="24">
                      <a:moveTo>
                        <a:pt x="24" y="24"/>
                      </a:moveTo>
                      <a:cubicBezTo>
                        <a:pt x="16" y="12"/>
                        <a:pt x="9" y="9"/>
                        <a:pt x="0" y="0"/>
                      </a:cubicBezTo>
                    </a:path>
                  </a:pathLst>
                </a:custGeom>
                <a:solidFill>
                  <a:srgbClr val="D9A2D3"/>
                </a:solidFill>
                <a:ln w="9525">
                  <a:solidFill>
                    <a:srgbClr val="D9A2D3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Oval 83"/>
              <p:cNvSpPr>
                <a:spLocks noChangeArrowheads="1"/>
              </p:cNvSpPr>
              <p:nvPr/>
            </p:nvSpPr>
            <p:spPr bwMode="auto">
              <a:xfrm>
                <a:off x="5930621" y="4984750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grpSp>
            <p:nvGrpSpPr>
              <p:cNvPr id="58" name="Group 39"/>
              <p:cNvGrpSpPr>
                <a:grpSpLocks/>
              </p:cNvGrpSpPr>
              <p:nvPr/>
            </p:nvGrpSpPr>
            <p:grpSpPr bwMode="auto">
              <a:xfrm rot="3721171">
                <a:off x="6505184" y="2139792"/>
                <a:ext cx="314325" cy="115888"/>
                <a:chOff x="3480" y="3456"/>
                <a:chExt cx="168" cy="48"/>
              </a:xfrm>
            </p:grpSpPr>
            <p:sp>
              <p:nvSpPr>
                <p:cNvPr id="59" name="Oval 40"/>
                <p:cNvSpPr>
                  <a:spLocks noChangeArrowheads="1"/>
                </p:cNvSpPr>
                <p:nvPr/>
              </p:nvSpPr>
              <p:spPr bwMode="auto">
                <a:xfrm>
                  <a:off x="3552" y="3456"/>
                  <a:ext cx="96" cy="48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41"/>
                <p:cNvSpPr>
                  <a:spLocks/>
                </p:cNvSpPr>
                <p:nvPr/>
              </p:nvSpPr>
              <p:spPr bwMode="auto">
                <a:xfrm>
                  <a:off x="3480" y="3464"/>
                  <a:ext cx="80" cy="28"/>
                </a:xfrm>
                <a:custGeom>
                  <a:avLst/>
                  <a:gdLst/>
                  <a:ahLst/>
                  <a:cxnLst>
                    <a:cxn ang="0">
                      <a:pos x="80" y="16"/>
                    </a:cxn>
                    <a:cxn ang="0">
                      <a:pos x="40" y="0"/>
                    </a:cxn>
                    <a:cxn ang="0">
                      <a:pos x="16" y="28"/>
                    </a:cxn>
                    <a:cxn ang="0">
                      <a:pos x="4" y="24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80" h="28">
                      <a:moveTo>
                        <a:pt x="80" y="16"/>
                      </a:moveTo>
                      <a:cubicBezTo>
                        <a:pt x="64" y="12"/>
                        <a:pt x="54" y="4"/>
                        <a:pt x="40" y="0"/>
                      </a:cubicBezTo>
                      <a:cubicBezTo>
                        <a:pt x="30" y="14"/>
                        <a:pt x="32" y="22"/>
                        <a:pt x="16" y="28"/>
                      </a:cubicBezTo>
                      <a:cubicBezTo>
                        <a:pt x="12" y="26"/>
                        <a:pt x="6" y="26"/>
                        <a:pt x="4" y="24"/>
                      </a:cubicBezTo>
                      <a:cubicBezTo>
                        <a:pt x="1" y="21"/>
                        <a:pt x="0" y="12"/>
                        <a:pt x="0" y="12"/>
                      </a:cubicBezTo>
                    </a:path>
                  </a:pathLst>
                </a:cu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0" name="Oval 83"/>
              <p:cNvSpPr>
                <a:spLocks noChangeArrowheads="1"/>
              </p:cNvSpPr>
              <p:nvPr/>
            </p:nvSpPr>
            <p:spPr bwMode="auto">
              <a:xfrm>
                <a:off x="6149040" y="440346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1" name="Oval 26"/>
              <p:cNvSpPr>
                <a:spLocks noChangeArrowheads="1"/>
              </p:cNvSpPr>
              <p:nvPr/>
            </p:nvSpPr>
            <p:spPr bwMode="auto">
              <a:xfrm rot="3227012">
                <a:off x="6087263" y="4940584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 rot="3227012">
                <a:off x="6061863" y="5056695"/>
                <a:ext cx="214318" cy="72008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1"/>
              <p:cNvSpPr>
                <a:spLocks/>
              </p:cNvSpPr>
              <p:nvPr/>
            </p:nvSpPr>
            <p:spPr bwMode="auto">
              <a:xfrm>
                <a:off x="6277480" y="4940386"/>
                <a:ext cx="123825" cy="203200"/>
              </a:xfrm>
              <a:custGeom>
                <a:avLst/>
                <a:gdLst/>
                <a:ahLst/>
                <a:cxnLst>
                  <a:cxn ang="0">
                    <a:pos x="62" y="44"/>
                  </a:cxn>
                  <a:cxn ang="0">
                    <a:pos x="46" y="8"/>
                  </a:cxn>
                  <a:cxn ang="0">
                    <a:pos x="22" y="0"/>
                  </a:cxn>
                  <a:cxn ang="0">
                    <a:pos x="6" y="28"/>
                  </a:cxn>
                  <a:cxn ang="0">
                    <a:pos x="14" y="76"/>
                  </a:cxn>
                  <a:cxn ang="0">
                    <a:pos x="38" y="84"/>
                  </a:cxn>
                  <a:cxn ang="0">
                    <a:pos x="66" y="64"/>
                  </a:cxn>
                  <a:cxn ang="0">
                    <a:pos x="62" y="44"/>
                  </a:cxn>
                </a:cxnLst>
                <a:rect l="0" t="0" r="r" b="b"/>
                <a:pathLst>
                  <a:path w="66" h="84">
                    <a:moveTo>
                      <a:pt x="62" y="44"/>
                    </a:moveTo>
                    <a:cubicBezTo>
                      <a:pt x="60" y="40"/>
                      <a:pt x="54" y="13"/>
                      <a:pt x="46" y="8"/>
                    </a:cubicBezTo>
                    <a:cubicBezTo>
                      <a:pt x="38" y="3"/>
                      <a:pt x="22" y="0"/>
                      <a:pt x="22" y="0"/>
                    </a:cubicBezTo>
                    <a:cubicBezTo>
                      <a:pt x="5" y="5"/>
                      <a:pt x="0" y="10"/>
                      <a:pt x="6" y="28"/>
                    </a:cubicBezTo>
                    <a:cubicBezTo>
                      <a:pt x="7" y="44"/>
                      <a:pt x="0" y="66"/>
                      <a:pt x="14" y="76"/>
                    </a:cubicBezTo>
                    <a:cubicBezTo>
                      <a:pt x="20" y="80"/>
                      <a:pt x="38" y="84"/>
                      <a:pt x="38" y="84"/>
                    </a:cubicBezTo>
                    <a:cubicBezTo>
                      <a:pt x="65" y="74"/>
                      <a:pt x="59" y="84"/>
                      <a:pt x="66" y="64"/>
                    </a:cubicBezTo>
                    <a:cubicBezTo>
                      <a:pt x="57" y="38"/>
                      <a:pt x="52" y="34"/>
                      <a:pt x="62" y="4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00"/>
                  </a:gs>
                  <a:gs pos="10000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0"/>
              <p:cNvSpPr>
                <a:spLocks/>
              </p:cNvSpPr>
              <p:nvPr/>
            </p:nvSpPr>
            <p:spPr bwMode="auto">
              <a:xfrm rot="20486764">
                <a:off x="6038044" y="5207237"/>
                <a:ext cx="360363" cy="152400"/>
              </a:xfrm>
              <a:custGeom>
                <a:avLst/>
                <a:gdLst/>
                <a:ahLst/>
                <a:cxnLst>
                  <a:cxn ang="0">
                    <a:pos x="179" y="3"/>
                  </a:cxn>
                  <a:cxn ang="0">
                    <a:pos x="107" y="3"/>
                  </a:cxn>
                  <a:cxn ang="0">
                    <a:pos x="43" y="15"/>
                  </a:cxn>
                  <a:cxn ang="0">
                    <a:pos x="19" y="31"/>
                  </a:cxn>
                  <a:cxn ang="0">
                    <a:pos x="7" y="39"/>
                  </a:cxn>
                  <a:cxn ang="0">
                    <a:pos x="27" y="63"/>
                  </a:cxn>
                  <a:cxn ang="0">
                    <a:pos x="51" y="47"/>
                  </a:cxn>
                  <a:cxn ang="0">
                    <a:pos x="75" y="39"/>
                  </a:cxn>
                  <a:cxn ang="0">
                    <a:pos x="187" y="31"/>
                  </a:cxn>
                  <a:cxn ang="0">
                    <a:pos x="191" y="19"/>
                  </a:cxn>
                  <a:cxn ang="0">
                    <a:pos x="179" y="3"/>
                  </a:cxn>
                </a:cxnLst>
                <a:rect l="0" t="0" r="r" b="b"/>
                <a:pathLst>
                  <a:path w="193" h="63">
                    <a:moveTo>
                      <a:pt x="179" y="3"/>
                    </a:moveTo>
                    <a:cubicBezTo>
                      <a:pt x="156" y="18"/>
                      <a:pt x="131" y="9"/>
                      <a:pt x="107" y="3"/>
                    </a:cubicBezTo>
                    <a:cubicBezTo>
                      <a:pt x="92" y="4"/>
                      <a:pt x="58" y="4"/>
                      <a:pt x="43" y="15"/>
                    </a:cubicBezTo>
                    <a:cubicBezTo>
                      <a:pt x="35" y="20"/>
                      <a:pt x="27" y="25"/>
                      <a:pt x="19" y="31"/>
                    </a:cubicBezTo>
                    <a:cubicBezTo>
                      <a:pt x="15" y="33"/>
                      <a:pt x="7" y="39"/>
                      <a:pt x="7" y="39"/>
                    </a:cubicBezTo>
                    <a:cubicBezTo>
                      <a:pt x="0" y="57"/>
                      <a:pt x="10" y="57"/>
                      <a:pt x="27" y="63"/>
                    </a:cubicBezTo>
                    <a:cubicBezTo>
                      <a:pt x="35" y="57"/>
                      <a:pt x="41" y="50"/>
                      <a:pt x="51" y="47"/>
                    </a:cubicBezTo>
                    <a:cubicBezTo>
                      <a:pt x="59" y="44"/>
                      <a:pt x="75" y="39"/>
                      <a:pt x="75" y="39"/>
                    </a:cubicBezTo>
                    <a:cubicBezTo>
                      <a:pt x="113" y="43"/>
                      <a:pt x="149" y="43"/>
                      <a:pt x="187" y="31"/>
                    </a:cubicBezTo>
                    <a:cubicBezTo>
                      <a:pt x="188" y="27"/>
                      <a:pt x="193" y="22"/>
                      <a:pt x="191" y="19"/>
                    </a:cubicBezTo>
                    <a:cubicBezTo>
                      <a:pt x="177" y="0"/>
                      <a:pt x="151" y="3"/>
                      <a:pt x="179" y="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3300"/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83"/>
              <p:cNvSpPr>
                <a:spLocks noChangeArrowheads="1"/>
              </p:cNvSpPr>
              <p:nvPr/>
            </p:nvSpPr>
            <p:spPr bwMode="auto">
              <a:xfrm>
                <a:off x="6023162" y="5045914"/>
                <a:ext cx="66992" cy="107950"/>
              </a:xfrm>
              <a:prstGeom prst="ellipse">
                <a:avLst/>
              </a:prstGeom>
              <a:solidFill>
                <a:srgbClr val="990099"/>
              </a:soli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6" name="Oval 19"/>
              <p:cNvSpPr>
                <a:spLocks noChangeArrowheads="1"/>
              </p:cNvSpPr>
              <p:nvPr/>
            </p:nvSpPr>
            <p:spPr bwMode="auto">
              <a:xfrm rot="9210081">
                <a:off x="5941434" y="5182065"/>
                <a:ext cx="231775" cy="90488"/>
              </a:xfrm>
              <a:prstGeom prst="ellipse">
                <a:avLst/>
              </a:prstGeom>
              <a:gradFill flip="none" rotWithShape="1">
                <a:gsLst>
                  <a:gs pos="0">
                    <a:srgbClr val="8E43D9"/>
                  </a:gs>
                  <a:gs pos="100000">
                    <a:schemeClr val="tx2">
                      <a:lumMod val="75000"/>
                    </a:schemeClr>
                  </a:gs>
                </a:gsLst>
                <a:path path="rect">
                  <a:fillToRect l="100000" t="100000"/>
                </a:path>
                <a:tileRect r="-100000" b="-100000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83"/>
              <p:cNvSpPr>
                <a:spLocks noChangeArrowheads="1"/>
              </p:cNvSpPr>
              <p:nvPr/>
            </p:nvSpPr>
            <p:spPr bwMode="auto">
              <a:xfrm>
                <a:off x="6224416" y="5273998"/>
                <a:ext cx="107950" cy="107950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99"/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>
                <a:solidFill>
                  <a:srgbClr val="990099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Book Antiqua" charset="0"/>
                </a:endParaRPr>
              </a:p>
            </p:txBody>
          </p:sp>
          <p:sp>
            <p:nvSpPr>
              <p:cNvPr id="118" name="Oval 68"/>
              <p:cNvSpPr>
                <a:spLocks noChangeArrowheads="1"/>
              </p:cNvSpPr>
              <p:nvPr/>
            </p:nvSpPr>
            <p:spPr bwMode="auto">
              <a:xfrm>
                <a:off x="5920852" y="5095920"/>
                <a:ext cx="90488" cy="115888"/>
              </a:xfrm>
              <a:prstGeom prst="ellipse">
                <a:avLst/>
              </a:prstGeom>
              <a:solidFill>
                <a:srgbClr val="D98C2E"/>
              </a:solidFill>
              <a:ln w="9525">
                <a:solidFill>
                  <a:srgbClr val="D98C2E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1" name="Slide Number Placeholder 1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QIIME:  </a:t>
            </a:r>
          </a:p>
          <a:p>
            <a:pPr lvl="1"/>
            <a:r>
              <a:rPr lang="en-US" dirty="0" smtClean="0"/>
              <a:t>Calculating comparative (beta) diversity</a:t>
            </a:r>
          </a:p>
          <a:p>
            <a:pPr lvl="1"/>
            <a:r>
              <a:rPr lang="en-US" dirty="0" smtClean="0"/>
              <a:t>Visualizing patterns of comparative diversity</a:t>
            </a:r>
          </a:p>
          <a:p>
            <a:pPr lvl="1"/>
            <a:r>
              <a:rPr lang="en-US" dirty="0" smtClean="0"/>
              <a:t>Hypothesis testing:  clusters and gradients</a:t>
            </a:r>
          </a:p>
          <a:p>
            <a:pPr lvl="1"/>
            <a:r>
              <a:rPr lang="en-US" dirty="0" smtClean="0"/>
              <a:t>Dealing with the QIIME </a:t>
            </a:r>
            <a:r>
              <a:rPr lang="en-US" dirty="0" err="1" smtClean="0"/>
              <a:t>biom</a:t>
            </a:r>
            <a:r>
              <a:rPr lang="en-US" dirty="0" smtClean="0"/>
              <a:t> table:  conversion and nuances</a:t>
            </a:r>
          </a:p>
        </p:txBody>
      </p:sp>
    </p:spTree>
    <p:extLst>
      <p:ext uri="{BB962C8B-B14F-4D97-AF65-F5344CB8AC3E}">
        <p14:creationId xmlns:p14="http://schemas.microsoft.com/office/powerpoint/2010/main" val="93689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Outline:  Comparative (beta)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questions can you ask about your microbial communities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Comparative diversity</a:t>
            </a:r>
          </a:p>
          <a:p>
            <a:pPr lvl="1"/>
            <a:r>
              <a:rPr lang="en-US" dirty="0" smtClean="0"/>
              <a:t>Calculating community </a:t>
            </a:r>
            <a:r>
              <a:rPr lang="en-US" dirty="0"/>
              <a:t>resemblance</a:t>
            </a:r>
          </a:p>
          <a:p>
            <a:pPr lvl="1"/>
            <a:r>
              <a:rPr lang="en-US" dirty="0" smtClean="0"/>
              <a:t>Visualizations:  Ordinations, </a:t>
            </a:r>
            <a:r>
              <a:rPr lang="en-US" dirty="0" err="1" smtClean="0"/>
              <a:t>heatmaps</a:t>
            </a:r>
            <a:r>
              <a:rPr lang="en-US" dirty="0" smtClean="0"/>
              <a:t>,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Gradients versus categories (clusters)</a:t>
            </a:r>
          </a:p>
          <a:p>
            <a:pPr lvl="1"/>
            <a:r>
              <a:rPr lang="en-US" dirty="0" smtClean="0"/>
              <a:t>Statistical analysis of clusters: Hypothesis testing for differences in categorical groups</a:t>
            </a:r>
          </a:p>
          <a:p>
            <a:pPr lvl="1"/>
            <a:r>
              <a:rPr lang="en-US" dirty="0" smtClean="0"/>
              <a:t>Statistical analysis of gradients: Linking environmental variables to changes in community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Questions about microbial communities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444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Summary information for each community: </a:t>
            </a:r>
            <a:r>
              <a:rPr lang="en-US" i="1" dirty="0" smtClean="0"/>
              <a:t>Within-sample (alpha) diversity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Differences between communities:              </a:t>
            </a:r>
            <a:r>
              <a:rPr lang="en-US" i="1" dirty="0" smtClean="0"/>
              <a:t>Comparative (beta) diversity</a:t>
            </a:r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87410"/>
            <a:ext cx="7772400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/>
              <a:t>Ask yourself:  What </a:t>
            </a:r>
            <a:r>
              <a:rPr kumimoji="1" lang="en-US" dirty="0"/>
              <a:t>is the purpose of the analysis?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38712" y="2687610"/>
            <a:ext cx="7819939" cy="3345174"/>
          </a:xfrm>
        </p:spPr>
        <p:txBody>
          <a:bodyPr>
            <a:normAutofit fontScale="92500" lnSpcReduction="20000"/>
          </a:bodyPr>
          <a:lstStyle/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Exploration: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generating, perfect for observational studies, includes visualizations like ordinations and clustering</a:t>
            </a:r>
          </a:p>
          <a:p>
            <a:pPr marL="609600" indent="-609600" algn="l">
              <a:buFont typeface="Arial" charset="0"/>
              <a:buAutoNum type="arabicPeriod"/>
            </a:pPr>
            <a:endParaRPr kumimoji="1"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09600" indent="-609600" algn="l">
              <a:buFont typeface="Arial" charset="0"/>
              <a:buAutoNum type="arabicPeriod"/>
            </a:pPr>
            <a:r>
              <a:rPr kumimoji="1"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Hypothesis </a:t>
            </a:r>
            <a:r>
              <a:rPr kumimoji="1"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testing: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 specific question (</a:t>
            </a:r>
            <a:r>
              <a:rPr kumimoji="1"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e.g., </a:t>
            </a:r>
            <a:r>
              <a:rPr kumimoji="1"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differences among treatment groups?), and usually permutation-based (non-parametric) p-value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questions do you want to ask about your microbial communities?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Space / Time </a:t>
            </a:r>
          </a:p>
          <a:p>
            <a:r>
              <a:rPr lang="en-US" dirty="0" smtClean="0"/>
              <a:t>Categories (e.g., fire-affected, recovered)</a:t>
            </a:r>
          </a:p>
          <a:p>
            <a:r>
              <a:rPr lang="en-US" dirty="0" smtClean="0"/>
              <a:t>Gradients/empirical measurements (e.g., pH, temperature, chemistry)</a:t>
            </a:r>
          </a:p>
          <a:p>
            <a:endParaRPr lang="en-US" dirty="0"/>
          </a:p>
          <a:p>
            <a:r>
              <a:rPr lang="en-US" dirty="0" smtClean="0"/>
              <a:t>Look forward to Stuart’s R lecture on category/gradient analyses!</a:t>
            </a:r>
          </a:p>
        </p:txBody>
      </p:sp>
    </p:spTree>
    <p:extLst>
      <p:ext uri="{BB962C8B-B14F-4D97-AF65-F5344CB8AC3E}">
        <p14:creationId xmlns:p14="http://schemas.microsoft.com/office/powerpoint/2010/main" val="427545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0053" y="90125"/>
            <a:ext cx="8854649" cy="1143000"/>
          </a:xfrm>
        </p:spPr>
        <p:txBody>
          <a:bodyPr>
            <a:normAutofit fontScale="90000"/>
          </a:bodyPr>
          <a:lstStyle/>
          <a:p>
            <a:r>
              <a:rPr kumimoji="1" lang="en-US" dirty="0" smtClean="0">
                <a:solidFill>
                  <a:srgbClr val="7F7F7F"/>
                </a:solidFill>
              </a:rPr>
              <a:t>Analysis of comparative diversity is informed by:</a:t>
            </a:r>
            <a:endParaRPr kumimoji="1" lang="en-US" dirty="0">
              <a:solidFill>
                <a:srgbClr val="7F7F7F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163295"/>
            <a:ext cx="7772400" cy="4972346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buFontTx/>
              <a:buNone/>
            </a:pPr>
            <a:endParaRPr kumimoji="1" lang="en-US" sz="24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environmental/quantitative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temperature, red blood cell counts, glucose levels, dissolved oxygen, temperature, acidity, time, % mortality, etc.</a:t>
            </a:r>
          </a:p>
          <a:p>
            <a:pPr lvl="2">
              <a:lnSpc>
                <a:spcPct val="90000"/>
              </a:lnSpc>
              <a:buFontTx/>
              <a:buNone/>
            </a:pPr>
            <a:endParaRPr kumimoji="1" lang="en-US" sz="2000" dirty="0" smtClean="0"/>
          </a:p>
          <a:p>
            <a:pPr>
              <a:lnSpc>
                <a:spcPct val="90000"/>
              </a:lnSpc>
            </a:pPr>
            <a:r>
              <a:rPr kumimoji="1" lang="en-US" sz="2800" dirty="0"/>
              <a:t>Associated </a:t>
            </a:r>
            <a:r>
              <a:rPr kumimoji="1" lang="en-US" sz="2800" dirty="0" smtClean="0"/>
              <a:t>categorical/descriptive/qualitative variables*</a:t>
            </a:r>
          </a:p>
          <a:p>
            <a:pPr lvl="1">
              <a:lnSpc>
                <a:spcPct val="90000"/>
              </a:lnSpc>
            </a:pPr>
            <a:r>
              <a:rPr kumimoji="1" lang="en-US" sz="2400" dirty="0" smtClean="0"/>
              <a:t>Examples: treatment groups, male/female, control/treatment, age groups, before/after</a:t>
            </a:r>
          </a:p>
          <a:p>
            <a:pPr lvl="2">
              <a:lnSpc>
                <a:spcPct val="90000"/>
              </a:lnSpc>
            </a:pPr>
            <a:endParaRPr kumimoji="1"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0054" y="6376766"/>
            <a:ext cx="911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 Environmental and categorical variables often are linked to samples in a single “mapping file”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3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 to </a:t>
            </a:r>
            <a:r>
              <a:rPr lang="en-US" dirty="0" err="1"/>
              <a:t>a</a:t>
            </a:r>
            <a:r>
              <a:rPr lang="en-US" dirty="0" err="1" smtClean="0"/>
              <a:t>mplicon</a:t>
            </a:r>
            <a:r>
              <a:rPr lang="en-US" dirty="0" smtClean="0"/>
              <a:t> sequence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Merging paired-end </a:t>
            </a:r>
            <a:r>
              <a:rPr lang="en-US" dirty="0" err="1" smtClean="0"/>
              <a:t>Illumina</a:t>
            </a:r>
            <a:r>
              <a:rPr lang="en-US" dirty="0" smtClean="0"/>
              <a:t> Reads</a:t>
            </a:r>
          </a:p>
          <a:p>
            <a:r>
              <a:rPr lang="en-US" dirty="0" smtClean="0"/>
              <a:t>QIIME:  </a:t>
            </a:r>
          </a:p>
          <a:p>
            <a:pPr lvl="1"/>
            <a:r>
              <a:rPr lang="en-US" dirty="0" smtClean="0"/>
              <a:t>picking OTUs</a:t>
            </a:r>
          </a:p>
          <a:p>
            <a:pPr lvl="1"/>
            <a:r>
              <a:rPr lang="en-US" dirty="0" smtClean="0"/>
              <a:t>assigning taxonomy to OTUs</a:t>
            </a:r>
          </a:p>
          <a:p>
            <a:pPr lvl="1"/>
            <a:r>
              <a:rPr lang="en-US" dirty="0" smtClean="0"/>
              <a:t>building phylogenetic tree</a:t>
            </a:r>
          </a:p>
          <a:p>
            <a:pPr lvl="1"/>
            <a:r>
              <a:rPr lang="en-US" dirty="0" smtClean="0"/>
              <a:t>Removing chimeras</a:t>
            </a:r>
          </a:p>
          <a:p>
            <a:pPr lvl="1"/>
            <a:r>
              <a:rPr lang="en-US" dirty="0" smtClean="0"/>
              <a:t>Building an “even” OTU table : equal No. sequences per sample</a:t>
            </a:r>
          </a:p>
          <a:p>
            <a:pPr lvl="1"/>
            <a:r>
              <a:rPr lang="en-US" b="1" dirty="0" smtClean="0"/>
              <a:t>Calculating within-sample (alpha) diversity</a:t>
            </a:r>
          </a:p>
        </p:txBody>
      </p:sp>
    </p:spTree>
    <p:extLst>
      <p:ext uri="{BB962C8B-B14F-4D97-AF65-F5344CB8AC3E}">
        <p14:creationId xmlns:p14="http://schemas.microsoft.com/office/powerpoint/2010/main" val="219094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152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diversity requires a measure of pair-wise community </a:t>
            </a:r>
            <a:r>
              <a:rPr lang="en-US" b="1" dirty="0" smtClean="0"/>
              <a:t>resemblance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3120" y="2045499"/>
            <a:ext cx="8458200" cy="458789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Resemblance  = distance, similarity, dissimilarity</a:t>
            </a:r>
          </a:p>
          <a:p>
            <a:r>
              <a:rPr lang="en-US" dirty="0" smtClean="0"/>
              <a:t>Important decisions in choosing a resemblance metric: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err="1" smtClean="0"/>
              <a:t>v</a:t>
            </a:r>
            <a:r>
              <a:rPr lang="en-US" dirty="0" smtClean="0"/>
              <a:t>. </a:t>
            </a:r>
            <a:r>
              <a:rPr lang="en-US" dirty="0" err="1" smtClean="0"/>
              <a:t>Unweighted</a:t>
            </a:r>
            <a:endParaRPr lang="en-US" dirty="0" smtClean="0"/>
          </a:p>
          <a:p>
            <a:pPr lvl="1"/>
            <a:r>
              <a:rPr lang="en-US" dirty="0" err="1" smtClean="0"/>
              <a:t>Phylogenetic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dirty="0" smtClean="0"/>
              <a:t>. Taxonomic</a:t>
            </a:r>
          </a:p>
          <a:p>
            <a:r>
              <a:rPr lang="en-US" dirty="0" smtClean="0"/>
              <a:t>All pairs of resemblances are included in a sample by sample </a:t>
            </a:r>
            <a:r>
              <a:rPr lang="en-US" b="1" dirty="0" smtClean="0"/>
              <a:t>resemblance (distance/similarity) matrix </a:t>
            </a:r>
          </a:p>
          <a:p>
            <a:pPr lvl="1"/>
            <a:r>
              <a:rPr lang="en-US" dirty="0" smtClean="0"/>
              <a:t>Simplifies the data and the analysis</a:t>
            </a:r>
          </a:p>
          <a:p>
            <a:r>
              <a:rPr lang="en-US" dirty="0" smtClean="0"/>
              <a:t>Choice of resemblance metric will influence the outcome of community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resemblance:  </a:t>
            </a:r>
            <a:br>
              <a:rPr lang="en-US" dirty="0" smtClean="0"/>
            </a:br>
            <a:r>
              <a:rPr lang="en-US" dirty="0" smtClean="0"/>
              <a:t>Bray-Curtis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4193" y="4169337"/>
            <a:ext cx="6226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</a:t>
            </a:r>
            <a:r>
              <a:rPr lang="en-US" sz="2000" dirty="0" err="1" smtClean="0"/>
              <a:t>d</a:t>
            </a:r>
            <a:r>
              <a:rPr lang="en-US" sz="2000" baseline="-25000" dirty="0" err="1" smtClean="0"/>
              <a:t>jk</a:t>
            </a:r>
            <a:r>
              <a:rPr lang="en-US" sz="2000" dirty="0" smtClean="0"/>
              <a:t> is the Bray-Curtis index between samples j and k</a:t>
            </a:r>
          </a:p>
          <a:p>
            <a:r>
              <a:rPr lang="en-US" sz="2000" dirty="0" smtClean="0"/>
              <a:t>and x is the (relative) abundance of taxa I</a:t>
            </a:r>
          </a:p>
          <a:p>
            <a:endParaRPr lang="en-US" sz="2000" dirty="0"/>
          </a:p>
          <a:p>
            <a:r>
              <a:rPr lang="en-US" sz="2000" dirty="0" smtClean="0"/>
              <a:t>See Legendre and Legendre book: </a:t>
            </a:r>
            <a:r>
              <a:rPr lang="en-US" sz="2000" i="1" dirty="0" smtClean="0"/>
              <a:t>Numerical Ecology. </a:t>
            </a:r>
            <a:r>
              <a:rPr lang="en-US" sz="2000" dirty="0" smtClean="0"/>
              <a:t>Chapter 7:  “Ecological resemblance” for a comprehensive discussion of All the Resemblances Ever.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1803" y="2623090"/>
            <a:ext cx="58401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i="1" dirty="0" err="1" smtClean="0"/>
              <a:t>d</a:t>
            </a:r>
            <a:r>
              <a:rPr lang="nl-NL" sz="3200" i="1" baseline="-25000" dirty="0" err="1" smtClean="0"/>
              <a:t>jk</a:t>
            </a:r>
            <a:r>
              <a:rPr lang="nl-NL" sz="3200" i="1" baseline="-25000" dirty="0" smtClean="0"/>
              <a:t> </a:t>
            </a:r>
            <a:r>
              <a:rPr lang="nl-NL" sz="3200" i="1" dirty="0"/>
              <a:t>= (</a:t>
            </a:r>
            <a:r>
              <a:rPr lang="nl-NL" sz="3200" i="1" dirty="0" err="1"/>
              <a:t>sum</a:t>
            </a:r>
            <a:r>
              <a:rPr lang="nl-NL" sz="3200" i="1" dirty="0"/>
              <a:t> </a:t>
            </a:r>
            <a:r>
              <a:rPr lang="nl-NL" sz="3200" i="1" dirty="0" err="1"/>
              <a:t>abs</a:t>
            </a:r>
            <a:r>
              <a:rPr lang="nl-NL" sz="3200" i="1" dirty="0"/>
              <a:t>(</a:t>
            </a:r>
            <a:r>
              <a:rPr lang="nl-NL" sz="3200" i="1" dirty="0" err="1" smtClean="0"/>
              <a:t>x</a:t>
            </a:r>
            <a:r>
              <a:rPr lang="nl-NL" sz="3200" i="1" baseline="-25000" dirty="0" err="1" smtClean="0"/>
              <a:t>ij</a:t>
            </a:r>
            <a:r>
              <a:rPr lang="nl-NL" sz="3200" i="1" dirty="0" err="1" smtClean="0"/>
              <a:t>-x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/(</a:t>
            </a:r>
            <a:r>
              <a:rPr lang="nl-NL" sz="3200" i="1" dirty="0" err="1"/>
              <a:t>sum</a:t>
            </a:r>
            <a:r>
              <a:rPr lang="nl-NL" sz="3200" i="1" dirty="0"/>
              <a:t> (</a:t>
            </a:r>
            <a:r>
              <a:rPr lang="nl-NL" sz="3200" i="1" dirty="0" err="1" smtClean="0"/>
              <a:t>x</a:t>
            </a:r>
            <a:r>
              <a:rPr lang="nl-NL" sz="3200" i="1" baseline="-25000" dirty="0" err="1"/>
              <a:t>i</a:t>
            </a:r>
            <a:r>
              <a:rPr lang="nl-NL" sz="3200" i="1" baseline="-25000" dirty="0" err="1" smtClean="0"/>
              <a:t>j</a:t>
            </a:r>
            <a:r>
              <a:rPr lang="nl-NL" sz="3200" i="1" dirty="0" err="1" smtClean="0"/>
              <a:t>+x</a:t>
            </a:r>
            <a:r>
              <a:rPr lang="nl-NL" sz="3200" i="1" baseline="-25000" dirty="0" err="1" smtClean="0"/>
              <a:t>ik</a:t>
            </a:r>
            <a:r>
              <a:rPr lang="nl-NL" sz="3200" i="1" dirty="0" smtClean="0"/>
              <a:t>)</a:t>
            </a:r>
            <a:r>
              <a:rPr lang="nl-NL" sz="3200" i="1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66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390"/>
            <a:ext cx="7772400" cy="1143000"/>
          </a:xfrm>
        </p:spPr>
        <p:txBody>
          <a:bodyPr/>
          <a:lstStyle/>
          <a:p>
            <a:r>
              <a:rPr lang="en-US" dirty="0" smtClean="0"/>
              <a:t>Making a Resemblance Matrix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90246142"/>
              </p:ext>
            </p:extLst>
          </p:nvPr>
        </p:nvGraphicFramePr>
        <p:xfrm>
          <a:off x="2505141" y="1633530"/>
          <a:ext cx="60960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OTU  3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OTU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40" y="1633530"/>
            <a:ext cx="22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 OTU table (usually </a:t>
            </a:r>
            <a:r>
              <a:rPr lang="en-US" b="1" dirty="0" err="1" smtClean="0"/>
              <a:t>relativized</a:t>
            </a:r>
            <a:r>
              <a:rPr lang="en-US" b="1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64" y="3481116"/>
            <a:ext cx="222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 Chose appropriate resemblance (</a:t>
            </a:r>
            <a:r>
              <a:rPr lang="en-US" b="1" i="1" dirty="0" smtClean="0"/>
              <a:t>e.g., </a:t>
            </a:r>
            <a:r>
              <a:rPr lang="en-US" b="1" dirty="0" smtClean="0"/>
              <a:t>Bray Curtis, </a:t>
            </a:r>
            <a:r>
              <a:rPr lang="en-US" b="1" dirty="0" err="1" smtClean="0"/>
              <a:t>UniFrac</a:t>
            </a:r>
            <a:r>
              <a:rPr lang="en-US" b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6238" y="5252231"/>
            <a:ext cx="302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 Create a square (observation </a:t>
            </a:r>
            <a:r>
              <a:rPr lang="en-US" b="1" dirty="0" err="1" smtClean="0"/>
              <a:t>x</a:t>
            </a:r>
            <a:r>
              <a:rPr lang="en-US" b="1" dirty="0" smtClean="0"/>
              <a:t> observation) resemblance matrix from pair-wise comparisons.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08419"/>
              </p:ext>
            </p:extLst>
          </p:nvPr>
        </p:nvGraphicFramePr>
        <p:xfrm>
          <a:off x="4015064" y="4577689"/>
          <a:ext cx="4993342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67022"/>
                <a:gridCol w="1208198"/>
                <a:gridCol w="1228352"/>
                <a:gridCol w="128977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baseline="0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Soil 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Soil 3</a:t>
                      </a:r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Down Arrow 12"/>
          <p:cNvSpPr/>
          <p:nvPr/>
        </p:nvSpPr>
        <p:spPr>
          <a:xfrm>
            <a:off x="5647864" y="3307410"/>
            <a:ext cx="445884" cy="5955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86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 of Resemblance metrics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492212"/>
              </p:ext>
            </p:extLst>
          </p:nvPr>
        </p:nvGraphicFramePr>
        <p:xfrm>
          <a:off x="61455" y="1987233"/>
          <a:ext cx="9082546" cy="46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88"/>
                <a:gridCol w="1372496"/>
                <a:gridCol w="1147161"/>
                <a:gridCol w="1720741"/>
                <a:gridCol w="1953760"/>
              </a:tblGrid>
              <a:tr h="1509685">
                <a:tc>
                  <a:txBody>
                    <a:bodyPr/>
                    <a:lstStyle/>
                    <a:p>
                      <a:pPr algn="r"/>
                      <a:r>
                        <a:rPr lang="en-US" sz="2400" b="0" i="1" dirty="0" smtClean="0"/>
                        <a:t>Metric name</a:t>
                      </a:r>
                    </a:p>
                    <a:p>
                      <a:endParaRPr lang="en-US" sz="2400" b="0" i="1" dirty="0" smtClean="0"/>
                    </a:p>
                    <a:p>
                      <a:endParaRPr lang="en-US" sz="2400" b="0" i="1" dirty="0" smtClean="0"/>
                    </a:p>
                    <a:p>
                      <a:r>
                        <a:rPr lang="en-US" sz="2400" b="0" i="1" dirty="0" smtClean="0"/>
                        <a:t>Accounts for</a:t>
                      </a:r>
                      <a:endParaRPr lang="en-US" sz="2400" b="0" i="1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</a:t>
                      </a:r>
                      <a:r>
                        <a:rPr lang="en-US" sz="2400" i="0" dirty="0" err="1" smtClean="0"/>
                        <a:t>ørensen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Bray-Curtis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Weighted </a:t>
                      </a:r>
                      <a:r>
                        <a:rPr lang="en-US" sz="240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Unweighted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UniFrac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  <a:tr h="79885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OTU abundances?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1472973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Phylogenetic</a:t>
                      </a:r>
                      <a:r>
                        <a:rPr lang="en-US" sz="2400" dirty="0" smtClean="0"/>
                        <a:t> diversity?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X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32303" y="1170861"/>
            <a:ext cx="4247720" cy="652985"/>
            <a:chOff x="932303" y="1170861"/>
            <a:chExt cx="4247720" cy="652985"/>
          </a:xfrm>
        </p:grpSpPr>
        <p:sp>
          <p:nvSpPr>
            <p:cNvPr id="6" name="Down Arrow 5"/>
            <p:cNvSpPr/>
            <p:nvPr/>
          </p:nvSpPr>
          <p:spPr>
            <a:xfrm>
              <a:off x="3323863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4572000" y="1170861"/>
              <a:ext cx="608023" cy="652985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2303" y="1229407"/>
              <a:ext cx="192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Taxonomic metrics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8270" y="1170861"/>
            <a:ext cx="7729930" cy="652985"/>
            <a:chOff x="728270" y="1170861"/>
            <a:chExt cx="7729930" cy="652985"/>
          </a:xfrm>
        </p:grpSpPr>
        <p:sp>
          <p:nvSpPr>
            <p:cNvPr id="10" name="Down Arrow 9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270" y="1229407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Phylogenetic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2303" y="1170861"/>
            <a:ext cx="5823515" cy="666495"/>
            <a:chOff x="932303" y="1170861"/>
            <a:chExt cx="5823515" cy="666495"/>
          </a:xfrm>
        </p:grpSpPr>
        <p:sp>
          <p:nvSpPr>
            <p:cNvPr id="14" name="Down Arrow 13"/>
            <p:cNvSpPr/>
            <p:nvPr/>
          </p:nvSpPr>
          <p:spPr>
            <a:xfrm>
              <a:off x="6134283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558488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303" y="118437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Weighted metrics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5800" y="1170861"/>
            <a:ext cx="7772400" cy="666495"/>
            <a:chOff x="685800" y="1170861"/>
            <a:chExt cx="7772400" cy="666495"/>
          </a:xfrm>
        </p:grpSpPr>
        <p:sp>
          <p:nvSpPr>
            <p:cNvPr id="18" name="Down Arrow 17"/>
            <p:cNvSpPr/>
            <p:nvPr/>
          </p:nvSpPr>
          <p:spPr>
            <a:xfrm>
              <a:off x="7836665" y="117086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3310351" y="1184371"/>
              <a:ext cx="621535" cy="652985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229407"/>
              <a:ext cx="207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Unweighted</a:t>
              </a:r>
              <a:r>
                <a:rPr lang="en-US" dirty="0" smtClean="0"/>
                <a:t> metrics</a:t>
              </a:r>
              <a:endParaRPr lang="en-US" dirty="0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AB13A-4A28-2443-998B-BC001F0E380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8701"/>
            <a:ext cx="7772400" cy="37498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can compare different distance/similarity measures to deduce the most important components of community structure for the overarching patterns observed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</a:t>
            </a:r>
            <a:r>
              <a:rPr lang="en-US" dirty="0" smtClean="0"/>
              <a:t>seful community visualization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Ordination</a:t>
            </a:r>
            <a:r>
              <a:rPr lang="en-US" dirty="0" smtClean="0"/>
              <a:t> : Calculated from community resemblance; relationships are represented by distances between symbols</a:t>
            </a:r>
          </a:p>
          <a:p>
            <a:r>
              <a:rPr lang="en-US" b="1" dirty="0" err="1" smtClean="0"/>
              <a:t>Heatmap</a:t>
            </a:r>
            <a:r>
              <a:rPr lang="en-US" dirty="0" smtClean="0"/>
              <a:t> : Calculated from count/abundance data; The abundance of each taxon relative to the others depicted by color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endrogram</a:t>
            </a:r>
            <a:r>
              <a:rPr lang="en-US" dirty="0" smtClean="0"/>
              <a:t>:  Calculated from community resemblance; similar communities fall into same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6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communities: ordination</a:t>
            </a:r>
            <a:endParaRPr lang="en-US" dirty="0"/>
          </a:p>
        </p:txBody>
      </p:sp>
      <p:grpSp>
        <p:nvGrpSpPr>
          <p:cNvPr id="5" name="Group 94"/>
          <p:cNvGrpSpPr/>
          <p:nvPr/>
        </p:nvGrpSpPr>
        <p:grpSpPr>
          <a:xfrm>
            <a:off x="2885482" y="1950420"/>
            <a:ext cx="3323863" cy="2188616"/>
            <a:chOff x="851233" y="1713073"/>
            <a:chExt cx="3323863" cy="2188616"/>
          </a:xfrm>
        </p:grpSpPr>
        <p:sp>
          <p:nvSpPr>
            <p:cNvPr id="7" name="Rectangle 6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6" name="Isosceles Triangle 15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3061138" y="4255641"/>
            <a:ext cx="304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1: 50% variance explained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074197" y="2910039"/>
            <a:ext cx="292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2: 6% variance explained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099577" y="1653811"/>
            <a:ext cx="1641271" cy="1380102"/>
            <a:chOff x="7099577" y="1653811"/>
            <a:chExt cx="1641271" cy="1380102"/>
          </a:xfrm>
        </p:grpSpPr>
        <p:sp>
          <p:nvSpPr>
            <p:cNvPr id="25" name="Isosceles Triangle 24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15094" y="2157544"/>
              <a:ext cx="1325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15094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61046" y="1653811"/>
              <a:ext cx="860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596" y="5282400"/>
            <a:ext cx="8600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or 3 dimensional representation of the data</a:t>
            </a:r>
          </a:p>
          <a:p>
            <a:r>
              <a:rPr lang="en-US" dirty="0" smtClean="0"/>
              <a:t>Each symbol is one community (compared by the chosen resemblance metric)</a:t>
            </a:r>
          </a:p>
          <a:p>
            <a:r>
              <a:rPr lang="en-US" dirty="0" smtClean="0"/>
              <a:t>The distance between symbols represents the extent of differences between communities </a:t>
            </a:r>
          </a:p>
          <a:p>
            <a:r>
              <a:rPr lang="en-US" dirty="0" smtClean="0"/>
              <a:t>First axis often explains most variance in the data, variation explained should be provided.</a:t>
            </a: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Types of ordinations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Non-metric multidimensional scaling (NMDS)</a:t>
            </a:r>
          </a:p>
          <a:p>
            <a:r>
              <a:rPr lang="en-US" dirty="0" smtClean="0"/>
              <a:t>Principle coordinates analysis (</a:t>
            </a:r>
            <a:r>
              <a:rPr lang="en-US" dirty="0" err="1" smtClean="0"/>
              <a:t>PCoA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Correspondence analysis (CA)</a:t>
            </a:r>
          </a:p>
          <a:p>
            <a:endParaRPr lang="en-US" dirty="0" smtClean="0"/>
          </a:p>
          <a:p>
            <a:r>
              <a:rPr lang="en-US" u="sng" dirty="0" smtClean="0"/>
              <a:t>Avoid</a:t>
            </a:r>
            <a:r>
              <a:rPr lang="en-US" dirty="0" smtClean="0"/>
              <a:t>:  Principle components analysis (PCA), Redundancy analysis (RDA) in some situations, and constrained analyses</a:t>
            </a:r>
            <a:r>
              <a:rPr lang="en-US" i="1" dirty="0" smtClean="0"/>
              <a:t> unless you really know what you are doing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look at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communities: </a:t>
            </a:r>
            <a:r>
              <a:rPr lang="en-US" dirty="0" err="1" smtClean="0"/>
              <a:t>dendrograms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944"/>
            <a:ext cx="8229600" cy="66991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 different way of visualizing the same data</a:t>
            </a:r>
            <a:endParaRPr lang="en-US" dirty="0"/>
          </a:p>
        </p:txBody>
      </p:sp>
      <p:grpSp>
        <p:nvGrpSpPr>
          <p:cNvPr id="4" name="Group 94"/>
          <p:cNvGrpSpPr/>
          <p:nvPr/>
        </p:nvGrpSpPr>
        <p:grpSpPr>
          <a:xfrm>
            <a:off x="549316" y="2033535"/>
            <a:ext cx="1661932" cy="1094308"/>
            <a:chOff x="851233" y="1713073"/>
            <a:chExt cx="3323863" cy="2188616"/>
          </a:xfrm>
        </p:grpSpPr>
        <p:sp>
          <p:nvSpPr>
            <p:cNvPr id="5" name="Rectangle 4"/>
            <p:cNvSpPr/>
            <p:nvPr/>
          </p:nvSpPr>
          <p:spPr>
            <a:xfrm>
              <a:off x="851233" y="1713073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0" y="25804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76400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29489" y="24925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73655" y="2949790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928111" y="286197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318511" y="2404776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318511" y="2732805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69"/>
            <p:cNvGrpSpPr/>
            <p:nvPr/>
          </p:nvGrpSpPr>
          <p:grpSpPr>
            <a:xfrm>
              <a:off x="3047662" y="2316961"/>
              <a:ext cx="704182" cy="808458"/>
              <a:chOff x="3047662" y="2316961"/>
              <a:chExt cx="704182" cy="808458"/>
            </a:xfrm>
          </p:grpSpPr>
          <p:sp>
            <p:nvSpPr>
              <p:cNvPr id="14" name="Isosceles Triangle 1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7274705" y="2958508"/>
            <a:ext cx="1641271" cy="1380102"/>
            <a:chOff x="7099577" y="1653811"/>
            <a:chExt cx="1641271" cy="1380102"/>
          </a:xfrm>
        </p:grpSpPr>
        <p:sp>
          <p:nvSpPr>
            <p:cNvPr id="22" name="Isosceles Triangle 21"/>
            <p:cNvSpPr/>
            <p:nvPr/>
          </p:nvSpPr>
          <p:spPr>
            <a:xfrm>
              <a:off x="7099577" y="2254395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99577" y="2770469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5095" y="2157544"/>
              <a:ext cx="132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Treatment 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15095" y="2664581"/>
              <a:ext cx="87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61046" y="1653811"/>
              <a:ext cx="86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Legend</a:t>
              </a:r>
              <a:endParaRPr lang="en-US" u="sng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94934" y="4066130"/>
            <a:ext cx="5991866" cy="2216696"/>
            <a:chOff x="2383207" y="3741204"/>
            <a:chExt cx="5991866" cy="2216696"/>
          </a:xfrm>
        </p:grpSpPr>
        <p:grpSp>
          <p:nvGrpSpPr>
            <p:cNvPr id="38" name="Group 37"/>
            <p:cNvGrpSpPr/>
            <p:nvPr/>
          </p:nvGrpSpPr>
          <p:grpSpPr>
            <a:xfrm>
              <a:off x="2477791" y="5236768"/>
              <a:ext cx="2417973" cy="477952"/>
              <a:chOff x="4712276" y="5121074"/>
              <a:chExt cx="915989" cy="25589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866713" y="5233783"/>
              <a:ext cx="2417973" cy="480937"/>
              <a:chOff x="4712276" y="5121074"/>
              <a:chExt cx="915989" cy="255896"/>
            </a:xfrm>
          </p:grpSpPr>
          <p:grpSp>
            <p:nvGrpSpPr>
              <p:cNvPr id="40" name="Group 34"/>
              <p:cNvGrpSpPr/>
              <p:nvPr/>
            </p:nvGrpSpPr>
            <p:grpSpPr>
              <a:xfrm>
                <a:off x="4712277" y="5121074"/>
                <a:ext cx="915988" cy="255896"/>
                <a:chOff x="4712277" y="5121074"/>
                <a:chExt cx="915988" cy="540399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 flipH="1" flipV="1">
                  <a:off x="4442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 flipH="1" flipV="1">
                  <a:off x="4595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47476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 flipH="1" flipV="1">
                  <a:off x="49000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 flipH="1" flipV="1">
                  <a:off x="50524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52048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 flipH="1" flipV="1">
                  <a:off x="5357271" y="5390480"/>
                  <a:ext cx="540399" cy="1588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>
                <a:off x="4712276" y="5121074"/>
                <a:ext cx="914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83207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815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79640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58193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88426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90722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88824" y="5782271"/>
              <a:ext cx="205489" cy="17562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57763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61786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6576725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697902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7385511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7783614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8185910" y="5782271"/>
              <a:ext cx="189163" cy="175629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3285522" y="4834623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673649" y="4833828"/>
              <a:ext cx="79832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683888" y="4435461"/>
              <a:ext cx="338971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H="1" flipV="1">
              <a:off x="5039097" y="4087936"/>
              <a:ext cx="695051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1781420" y="3734721"/>
            <a:ext cx="218867" cy="2548899"/>
            <a:chOff x="2158205" y="3734721"/>
            <a:chExt cx="218867" cy="2548899"/>
          </a:xfrm>
        </p:grpSpPr>
        <p:cxnSp>
          <p:nvCxnSpPr>
            <p:cNvPr id="74" name="Straight Connector 73"/>
            <p:cNvCxnSpPr/>
            <p:nvPr/>
          </p:nvCxnSpPr>
          <p:spPr>
            <a:xfrm rot="5400000" flipH="1" flipV="1">
              <a:off x="884947" y="5008774"/>
              <a:ext cx="254810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2158205" y="3734721"/>
              <a:ext cx="218867" cy="2548105"/>
              <a:chOff x="2158205" y="3734721"/>
              <a:chExt cx="536729" cy="2548105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158205" y="3734721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158205" y="6281238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158205" y="5007980"/>
                <a:ext cx="536729" cy="158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1950764" y="6093240"/>
            <a:ext cx="70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950764" y="35459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 rot="16200000">
            <a:off x="708390" y="4761975"/>
            <a:ext cx="14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Resemblance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950764" y="481094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416263" y="2216489"/>
            <a:ext cx="36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What is diversity anyway?</a:t>
            </a:r>
          </a:p>
          <a:p>
            <a:r>
              <a:rPr lang="en-US" dirty="0" smtClean="0"/>
              <a:t>The advantage of phylogenetic information </a:t>
            </a:r>
          </a:p>
          <a:p>
            <a:r>
              <a:rPr lang="en-US" dirty="0" smtClean="0"/>
              <a:t>Rarefaction</a:t>
            </a:r>
          </a:p>
          <a:p>
            <a:r>
              <a:rPr lang="en-US" dirty="0" smtClean="0"/>
              <a:t>What </a:t>
            </a:r>
            <a:r>
              <a:rPr lang="en-US" dirty="0"/>
              <a:t>does a community look like, data-style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note on the .</a:t>
            </a:r>
            <a:r>
              <a:rPr lang="en-US" dirty="0" err="1" smtClean="0"/>
              <a:t>biom</a:t>
            </a:r>
            <a:r>
              <a:rPr lang="en-US" dirty="0" smtClean="0"/>
              <a:t> v. OTU table format</a:t>
            </a:r>
          </a:p>
          <a:p>
            <a:r>
              <a:rPr lang="en-US" dirty="0" smtClean="0"/>
              <a:t>A note on naming conventions</a:t>
            </a:r>
          </a:p>
          <a:p>
            <a:r>
              <a:rPr lang="en-US" dirty="0" smtClean="0"/>
              <a:t>Intro to python scripting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5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677" y="762000"/>
            <a:ext cx="3036455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07460" y="246529"/>
            <a:ext cx="4251900" cy="523220"/>
          </a:xfrm>
          <a:noFill/>
          <a:ln/>
        </p:spPr>
        <p:txBody>
          <a:bodyPr wrap="square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6. Bacterial distribution among the seven samples.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Wu S, Wang G, Angert ER, Wang W, et al. (2012) Composition, Diversity, and Origin of the Bacterial Community in Grass Carp Intestine. PLoS ONE 7(2): e30440. doi:10.1371/journal.pone.0030440</a:t>
            </a:r>
          </a:p>
          <a:p>
            <a:pPr eaLnBrk="1" hangingPunct="1"/>
            <a:r>
              <a:rPr lang="en-US" sz="1100">
                <a:hlinkClick r:id="rId3"/>
              </a:rPr>
              <a:t>http://www.plosone.org/article/info:doi/10.1371/journal.pone.0030440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91" y="6342530"/>
            <a:ext cx="2205182" cy="4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3629041" cy="375663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Visualizing communities: </a:t>
            </a:r>
            <a:r>
              <a:rPr lang="en-US" dirty="0" err="1" smtClean="0"/>
              <a:t>heatmaps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4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Discovering patterns: Clusters &amp;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57303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/>
              <a:t>Clusters </a:t>
            </a:r>
            <a:r>
              <a:rPr lang="en-US" dirty="0" smtClean="0"/>
              <a:t>= Are groups different?  (</a:t>
            </a:r>
            <a:r>
              <a:rPr lang="en-US" i="1" dirty="0" smtClean="0"/>
              <a:t>e.g.</a:t>
            </a:r>
            <a:r>
              <a:rPr lang="en-US" dirty="0" smtClean="0"/>
              <a:t>, Treatment </a:t>
            </a:r>
            <a:r>
              <a:rPr lang="en-US" dirty="0" err="1" smtClean="0"/>
              <a:t>v</a:t>
            </a:r>
            <a:r>
              <a:rPr lang="en-US" dirty="0" smtClean="0"/>
              <a:t>. Control)</a:t>
            </a:r>
          </a:p>
          <a:p>
            <a:pPr>
              <a:buNone/>
            </a:pPr>
            <a:r>
              <a:rPr lang="en-US" dirty="0" smtClean="0"/>
              <a:t>	Also called: factors, qualitative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62394"/>
            <a:ext cx="8229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Gradients </a:t>
            </a:r>
            <a:r>
              <a:rPr lang="en-US" sz="3200" dirty="0" smtClean="0"/>
              <a:t>= Do communities change with known environmental changes? (</a:t>
            </a:r>
            <a:r>
              <a:rPr lang="en-US" sz="3200" i="1" dirty="0" smtClean="0"/>
              <a:t>e.g., </a:t>
            </a:r>
            <a:r>
              <a:rPr lang="en-US" sz="3200" dirty="0" smtClean="0"/>
              <a:t>over time?)</a:t>
            </a:r>
          </a:p>
          <a:p>
            <a:pPr>
              <a:buNone/>
            </a:pPr>
            <a:r>
              <a:rPr lang="en-US" sz="3200" dirty="0" smtClean="0"/>
              <a:t>Also called: continuous, quantitative, vector variables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5022-BCDB-574A-A341-944D88DEAAB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How do we interpret ordinations?</a:t>
            </a:r>
            <a:endParaRPr lang="en-US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39447"/>
            <a:ext cx="79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Think about: 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</a:t>
            </a:r>
            <a:r>
              <a:rPr lang="en-US" sz="3600" dirty="0" smtClean="0"/>
              <a:t>on-parametric hypothesis tests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86965" y="895134"/>
            <a:ext cx="252251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are used to test hypotheses of multivariate data when the underlying distribution of the data is unknown.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7052" y="895134"/>
            <a:ext cx="3460392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Non-parametric tests randomly re-sample the dataset to create a re-shuffled distribution, calculate a test statistic for each random distribution, and then ask the probably of finding the </a:t>
            </a:r>
            <a:r>
              <a:rPr lang="en-US" i="1" dirty="0" smtClean="0"/>
              <a:t>actual </a:t>
            </a:r>
            <a:r>
              <a:rPr lang="en-US" dirty="0" smtClean="0"/>
              <a:t>statistic given the random re-sampling distribution of the data.</a:t>
            </a:r>
          </a:p>
        </p:txBody>
      </p:sp>
      <p:pic>
        <p:nvPicPr>
          <p:cNvPr id="6" name="Picture 5" descr="NonParametric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352800"/>
            <a:ext cx="8915400" cy="3505200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484444" y="895134"/>
            <a:ext cx="2477696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is important to use these tests for microbial beta diversity, as the assumptions of underlying normal distributions of most parametric tests (e.g., ANOVA) are violated.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09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4F6228"/>
                </a:solidFill>
              </a:rPr>
              <a:t>Clusters: Testing for differences in </a:t>
            </a:r>
            <a:r>
              <a:rPr lang="en-US" sz="3200" i="1" dirty="0" smtClean="0">
                <a:solidFill>
                  <a:srgbClr val="4F6228"/>
                </a:solidFill>
              </a:rPr>
              <a:t>a priori </a:t>
            </a:r>
            <a:r>
              <a:rPr lang="en-US" sz="3200" dirty="0" smtClean="0">
                <a:solidFill>
                  <a:srgbClr val="4F6228"/>
                </a:solidFill>
              </a:rPr>
              <a:t>groups</a:t>
            </a:r>
            <a:endParaRPr lang="en-US" sz="3200" dirty="0">
              <a:solidFill>
                <a:srgbClr val="4F622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887" y="712427"/>
            <a:ext cx="79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Permutation-based analyses to test hypotheses about group differences in </a:t>
            </a:r>
            <a:r>
              <a:rPr lang="en-US" b="1" dirty="0" smtClean="0"/>
              <a:t>CENTROID (mean)  </a:t>
            </a:r>
            <a:r>
              <a:rPr lang="en-US" dirty="0" smtClean="0"/>
              <a:t>or </a:t>
            </a:r>
            <a:r>
              <a:rPr lang="en-US" b="1" dirty="0" smtClean="0"/>
              <a:t>DISPERSION (spread, variability)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97107" y="1741202"/>
          <a:ext cx="4047501" cy="21234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7239"/>
                <a:gridCol w="1131095"/>
                <a:gridCol w="134916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/>
                        <a:t>Test name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Centroid</a:t>
                      </a:r>
                      <a:r>
                        <a:rPr lang="en-US" dirty="0" smtClean="0"/>
                        <a:t> (mean)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Spread (variability)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MRPP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ANOSIM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PERMDISP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86"/>
          <p:cNvGrpSpPr/>
          <p:nvPr/>
        </p:nvGrpSpPr>
        <p:grpSpPr>
          <a:xfrm>
            <a:off x="565598" y="1346323"/>
            <a:ext cx="3441342" cy="2579412"/>
            <a:chOff x="565598" y="1076123"/>
            <a:chExt cx="3441342" cy="2579412"/>
          </a:xfrm>
        </p:grpSpPr>
        <p:grpSp>
          <p:nvGrpSpPr>
            <p:cNvPr id="4" name="Group 94"/>
            <p:cNvGrpSpPr/>
            <p:nvPr/>
          </p:nvGrpSpPr>
          <p:grpSpPr>
            <a:xfrm>
              <a:off x="624338" y="1466919"/>
              <a:ext cx="3323863" cy="2188616"/>
              <a:chOff x="851233" y="1713073"/>
              <a:chExt cx="3323863" cy="218861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51233" y="1713073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524000" y="25804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676400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729489" y="24925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573655" y="294979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28111" y="286197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318511" y="240477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318511" y="2732805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69"/>
              <p:cNvGrpSpPr/>
              <p:nvPr/>
            </p:nvGrpSpPr>
            <p:grpSpPr>
              <a:xfrm>
                <a:off x="3047662" y="2316961"/>
                <a:ext cx="704182" cy="808458"/>
                <a:chOff x="3047662" y="2316961"/>
                <a:chExt cx="704182" cy="808458"/>
              </a:xfrm>
            </p:grpSpPr>
            <p:sp>
              <p:nvSpPr>
                <p:cNvPr id="23" name="Isosceles Triangle 22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Isosceles Triangle 24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8" name="TextBox 97"/>
            <p:cNvSpPr txBox="1"/>
            <p:nvPr/>
          </p:nvSpPr>
          <p:spPr>
            <a:xfrm>
              <a:off x="565598" y="1076123"/>
              <a:ext cx="3441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same  spread</a:t>
              </a:r>
              <a:endParaRPr lang="en-US" dirty="0"/>
            </a:p>
          </p:txBody>
        </p:sp>
      </p:grpSp>
      <p:grpSp>
        <p:nvGrpSpPr>
          <p:cNvPr id="6" name="Group 87"/>
          <p:cNvGrpSpPr/>
          <p:nvPr/>
        </p:nvGrpSpPr>
        <p:grpSpPr>
          <a:xfrm>
            <a:off x="443025" y="4227717"/>
            <a:ext cx="3686488" cy="2554290"/>
            <a:chOff x="443025" y="3957517"/>
            <a:chExt cx="3686488" cy="2554290"/>
          </a:xfrm>
        </p:grpSpPr>
        <p:grpSp>
          <p:nvGrpSpPr>
            <p:cNvPr id="8" name="Group 95"/>
            <p:cNvGrpSpPr/>
            <p:nvPr/>
          </p:nvGrpSpPr>
          <p:grpSpPr>
            <a:xfrm>
              <a:off x="624338" y="4323191"/>
              <a:ext cx="3323863" cy="2188616"/>
              <a:chOff x="851233" y="4323191"/>
              <a:chExt cx="3323863" cy="218861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851233" y="4323191"/>
                <a:ext cx="3323863" cy="2188616"/>
              </a:xfrm>
              <a:prstGeom prst="rect">
                <a:avLst/>
              </a:prstGeom>
              <a:solidFill>
                <a:srgbClr val="FFFFFF"/>
              </a:solidFill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60"/>
              <p:cNvGrpSpPr/>
              <p:nvPr/>
            </p:nvGrpSpPr>
            <p:grpSpPr>
              <a:xfrm>
                <a:off x="918793" y="4505577"/>
                <a:ext cx="1605695" cy="1899801"/>
                <a:chOff x="918793" y="4505577"/>
                <a:chExt cx="1605695" cy="1899801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054110" y="50632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8793" y="4505577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113022" y="578392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78"/>
              <p:cNvGrpSpPr/>
              <p:nvPr/>
            </p:nvGrpSpPr>
            <p:grpSpPr>
              <a:xfrm>
                <a:off x="3193307" y="5059066"/>
                <a:ext cx="704182" cy="808458"/>
                <a:chOff x="3047662" y="2316961"/>
                <a:chExt cx="704182" cy="808458"/>
              </a:xfrm>
            </p:grpSpPr>
            <p:sp>
              <p:nvSpPr>
                <p:cNvPr id="80" name="Isosceles Triangle 79"/>
                <p:cNvSpPr/>
                <p:nvPr/>
              </p:nvSpPr>
              <p:spPr>
                <a:xfrm>
                  <a:off x="3410281" y="2316961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3047662" y="2404775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3315699" y="24925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3047662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>
                <a:xfrm>
                  <a:off x="3562681" y="2668219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>
                  <a:off x="3236825" y="2843848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3504862" y="2949790"/>
                  <a:ext cx="189163" cy="175629"/>
                </a:xfrm>
                <a:prstGeom prst="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9" name="TextBox 98"/>
            <p:cNvSpPr txBox="1"/>
            <p:nvPr/>
          </p:nvSpPr>
          <p:spPr>
            <a:xfrm>
              <a:off x="443025" y="3957517"/>
              <a:ext cx="368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. Different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grpSp>
        <p:nvGrpSpPr>
          <p:cNvPr id="14" name="Group 88"/>
          <p:cNvGrpSpPr/>
          <p:nvPr/>
        </p:nvGrpSpPr>
        <p:grpSpPr>
          <a:xfrm>
            <a:off x="4933436" y="4227717"/>
            <a:ext cx="3374842" cy="2554290"/>
            <a:chOff x="4933436" y="3957517"/>
            <a:chExt cx="3374842" cy="2554290"/>
          </a:xfrm>
        </p:grpSpPr>
        <p:grpSp>
          <p:nvGrpSpPr>
            <p:cNvPr id="30" name="Group 100"/>
            <p:cNvGrpSpPr/>
            <p:nvPr/>
          </p:nvGrpSpPr>
          <p:grpSpPr>
            <a:xfrm>
              <a:off x="4958926" y="4323191"/>
              <a:ext cx="3323863" cy="2188616"/>
              <a:chOff x="4929552" y="4323191"/>
              <a:chExt cx="3323863" cy="2188616"/>
            </a:xfrm>
          </p:grpSpPr>
          <p:grpSp>
            <p:nvGrpSpPr>
              <p:cNvPr id="31" name="Group 96"/>
              <p:cNvGrpSpPr/>
              <p:nvPr/>
            </p:nvGrpSpPr>
            <p:grpSpPr>
              <a:xfrm>
                <a:off x="4929552" y="4323191"/>
                <a:ext cx="3323863" cy="2188616"/>
                <a:chOff x="4929552" y="4323191"/>
                <a:chExt cx="3323863" cy="218861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929552" y="4323191"/>
                  <a:ext cx="3323863" cy="2188616"/>
                </a:xfrm>
                <a:prstGeom prst="rect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70"/>
                <p:cNvGrpSpPr/>
                <p:nvPr/>
              </p:nvGrpSpPr>
              <p:grpSpPr>
                <a:xfrm>
                  <a:off x="6146035" y="5010306"/>
                  <a:ext cx="704182" cy="808458"/>
                  <a:chOff x="3047662" y="2316961"/>
                  <a:chExt cx="704182" cy="808458"/>
                </a:xfrm>
              </p:grpSpPr>
              <p:sp>
                <p:nvSpPr>
                  <p:cNvPr id="72" name="Isosceles Triangle 71"/>
                  <p:cNvSpPr/>
                  <p:nvPr/>
                </p:nvSpPr>
                <p:spPr>
                  <a:xfrm>
                    <a:off x="3410281" y="2316961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Isosceles Triangle 72"/>
                  <p:cNvSpPr/>
                  <p:nvPr/>
                </p:nvSpPr>
                <p:spPr>
                  <a:xfrm>
                    <a:off x="3047662" y="2404775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Isosceles Triangle 73"/>
                  <p:cNvSpPr/>
                  <p:nvPr/>
                </p:nvSpPr>
                <p:spPr>
                  <a:xfrm>
                    <a:off x="3315699" y="24925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Isosceles Triangle 74"/>
                  <p:cNvSpPr/>
                  <p:nvPr/>
                </p:nvSpPr>
                <p:spPr>
                  <a:xfrm>
                    <a:off x="3047662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Isosceles Triangle 75"/>
                  <p:cNvSpPr/>
                  <p:nvPr/>
                </p:nvSpPr>
                <p:spPr>
                  <a:xfrm>
                    <a:off x="3562681" y="2668219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Isosceles Triangle 76"/>
                  <p:cNvSpPr/>
                  <p:nvPr/>
                </p:nvSpPr>
                <p:spPr>
                  <a:xfrm>
                    <a:off x="3236825" y="2843848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Isosceles Triangle 77"/>
                  <p:cNvSpPr/>
                  <p:nvPr/>
                </p:nvSpPr>
                <p:spPr>
                  <a:xfrm>
                    <a:off x="3504862" y="2949790"/>
                    <a:ext cx="189163" cy="175629"/>
                  </a:xfrm>
                  <a:prstGeom prst="triangl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3" name="Group 61"/>
              <p:cNvGrpSpPr/>
              <p:nvPr/>
            </p:nvGrpSpPr>
            <p:grpSpPr>
              <a:xfrm rot="19822403">
                <a:off x="5469304" y="4596949"/>
                <a:ext cx="2270833" cy="1811987"/>
                <a:chOff x="567414" y="4593391"/>
                <a:chExt cx="2270833" cy="1811987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1468992" y="523890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2632758" y="4997723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626744" y="4593391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1626744" y="6229749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318999" y="5628556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1102725" y="4719110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67414" y="5660412"/>
                  <a:ext cx="205489" cy="17562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0" name="TextBox 99"/>
            <p:cNvSpPr txBox="1"/>
            <p:nvPr/>
          </p:nvSpPr>
          <p:spPr>
            <a:xfrm>
              <a:off x="4933436" y="3957517"/>
              <a:ext cx="3374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. Same </a:t>
              </a:r>
              <a:r>
                <a:rPr lang="en-US" dirty="0" err="1" smtClean="0"/>
                <a:t>centroid</a:t>
              </a:r>
              <a:r>
                <a:rPr lang="en-US" dirty="0" smtClean="0"/>
                <a:t>, different spread</a:t>
              </a:r>
              <a:endParaRPr lang="en-US" dirty="0"/>
            </a:p>
          </p:txBody>
        </p:sp>
      </p:grp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paper where every hypothesis test is used with every resemblance.  Ever.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128091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(just kidding)</a:t>
            </a:r>
          </a:p>
          <a:p>
            <a:r>
              <a:rPr lang="en-US" dirty="0" smtClean="0"/>
              <a:t>(kind of)</a:t>
            </a:r>
          </a:p>
          <a:p>
            <a:r>
              <a:rPr lang="en-US" dirty="0" smtClean="0"/>
              <a:t>The methods are useful.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1" y="2758215"/>
            <a:ext cx="8819045" cy="39768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0959" y="6488668"/>
            <a:ext cx="229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Shade </a:t>
            </a:r>
            <a:r>
              <a:rPr lang="en-US" i="1" dirty="0" smtClean="0"/>
              <a:t>et al</a:t>
            </a:r>
            <a:r>
              <a:rPr lang="en-US" dirty="0" smtClean="0"/>
              <a:t>. 2013 AEM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5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5"/>
          <p:cNvGrpSpPr/>
          <p:nvPr/>
        </p:nvGrpSpPr>
        <p:grpSpPr>
          <a:xfrm>
            <a:off x="5060003" y="3750910"/>
            <a:ext cx="3323863" cy="2188616"/>
            <a:chOff x="851233" y="4323191"/>
            <a:chExt cx="3323863" cy="2188616"/>
          </a:xfrm>
        </p:grpSpPr>
        <p:sp>
          <p:nvSpPr>
            <p:cNvPr id="31" name="Rectangle 30"/>
            <p:cNvSpPr/>
            <p:nvPr/>
          </p:nvSpPr>
          <p:spPr>
            <a:xfrm>
              <a:off x="851233" y="4323191"/>
              <a:ext cx="3323863" cy="2188616"/>
            </a:xfrm>
            <a:prstGeom prst="rect">
              <a:avLst/>
            </a:prstGeom>
            <a:solidFill>
              <a:srgbClr val="FFFFFF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918793" y="4505577"/>
              <a:ext cx="1605695" cy="1899801"/>
              <a:chOff x="918793" y="4505577"/>
              <a:chExt cx="1605695" cy="189980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468992" y="523890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054110" y="50632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626744" y="4593391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6744" y="6229749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318999" y="5628556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18793" y="4505577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113022" y="5783920"/>
                <a:ext cx="205489" cy="17562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78"/>
            <p:cNvGrpSpPr/>
            <p:nvPr/>
          </p:nvGrpSpPr>
          <p:grpSpPr>
            <a:xfrm>
              <a:off x="3193307" y="5059066"/>
              <a:ext cx="704182" cy="808458"/>
              <a:chOff x="3047662" y="2316961"/>
              <a:chExt cx="704182" cy="808458"/>
            </a:xfrm>
          </p:grpSpPr>
          <p:sp>
            <p:nvSpPr>
              <p:cNvPr id="34" name="Isosceles Triangle 33"/>
              <p:cNvSpPr/>
              <p:nvPr/>
            </p:nvSpPr>
            <p:spPr>
              <a:xfrm>
                <a:off x="3410281" y="2316961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3047662" y="2404775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3315699" y="24925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3047662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3562681" y="2668219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>
                <a:off x="3236825" y="2843848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>
                <a:off x="3504862" y="2949790"/>
                <a:ext cx="189163" cy="175629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Gradients:  Linking environmental and community data</a:t>
            </a:r>
            <a:endParaRPr lang="en-US" sz="3200" dirty="0"/>
          </a:p>
        </p:txBody>
      </p:sp>
      <p:cxnSp>
        <p:nvCxnSpPr>
          <p:cNvPr id="49" name="Straight Connector 48"/>
          <p:cNvCxnSpPr>
            <a:stCxn id="31" idx="0"/>
            <a:endCxn id="31" idx="2"/>
          </p:cNvCxnSpPr>
          <p:nvPr/>
        </p:nvCxnSpPr>
        <p:spPr>
          <a:xfrm rot="16200000" flipH="1">
            <a:off x="5627627" y="4845218"/>
            <a:ext cx="2188616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39846" y="4708677"/>
            <a:ext cx="3323863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333052" y="4612759"/>
            <a:ext cx="3375501" cy="968212"/>
            <a:chOff x="5123727" y="4989598"/>
            <a:chExt cx="3375501" cy="968212"/>
          </a:xfrm>
        </p:grpSpPr>
        <p:grpSp>
          <p:nvGrpSpPr>
            <p:cNvPr id="53" name="Group 52"/>
            <p:cNvGrpSpPr/>
            <p:nvPr/>
          </p:nvGrpSpPr>
          <p:grpSpPr>
            <a:xfrm>
              <a:off x="5968371" y="5068321"/>
              <a:ext cx="1812136" cy="443747"/>
              <a:chOff x="5968371" y="5068321"/>
              <a:chExt cx="1812136" cy="443747"/>
            </a:xfrm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6512609" y="5086450"/>
                <a:ext cx="1267898" cy="87814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V="1">
                <a:off x="5968371" y="5068321"/>
                <a:ext cx="544238" cy="443747"/>
              </a:xfrm>
              <a:prstGeom prst="straightConnector1">
                <a:avLst/>
              </a:prstGeom>
              <a:ln w="4127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5123727" y="5588478"/>
              <a:ext cx="138706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Temperature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49854" y="4989598"/>
              <a:ext cx="649374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7F7F7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48662" y="256855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0.966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0.179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0.787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448662" y="5401883"/>
          <a:ext cx="2217682" cy="1165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554421"/>
                <a:gridCol w="539285"/>
                <a:gridCol w="548281"/>
                <a:gridCol w="575695"/>
              </a:tblGrid>
              <a:tr h="291477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2</a:t>
                      </a:r>
                      <a:endParaRPr lang="en-US" sz="800" dirty="0"/>
                    </a:p>
                  </a:txBody>
                  <a:tcPr marL="40815" marR="40815" marT="20407" marB="20407"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Caterpillar</a:t>
                      </a:r>
                      <a:r>
                        <a:rPr lang="en-US" sz="800" baseline="0" dirty="0" smtClean="0"/>
                        <a:t> 3</a:t>
                      </a:r>
                      <a:endParaRPr lang="en-US" sz="800" dirty="0"/>
                    </a:p>
                  </a:txBody>
                  <a:tcPr marL="40815" marR="40815" marT="20407" marB="20407"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1477"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1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4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Caterpillar 3</a:t>
                      </a:r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 marL="40815" marR="40815" marT="20407" marB="20407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271503" y="2125539"/>
            <a:ext cx="257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 Resemblance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5805" y="4958868"/>
            <a:ext cx="244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/ environ. distance</a:t>
            </a:r>
            <a:endParaRPr lang="en-US" dirty="0"/>
          </a:p>
        </p:txBody>
      </p:sp>
      <p:sp>
        <p:nvSpPr>
          <p:cNvPr id="61" name="Up-Down Arrow 60"/>
          <p:cNvSpPr/>
          <p:nvPr/>
        </p:nvSpPr>
        <p:spPr>
          <a:xfrm>
            <a:off x="1348073" y="4094537"/>
            <a:ext cx="418861" cy="739293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93776" y="4141018"/>
            <a:ext cx="2145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Pearson’s correlation</a:t>
            </a:r>
          </a:p>
          <a:p>
            <a:r>
              <a:rPr lang="en-US" dirty="0" smtClean="0"/>
              <a:t>Permuted </a:t>
            </a:r>
            <a:r>
              <a:rPr lang="en-US" dirty="0" err="1" smtClean="0"/>
              <a:t>p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878" y="1106908"/>
            <a:ext cx="293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 Mantel Test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66417" y="1106908"/>
            <a:ext cx="384445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 Vector fitting to ordination axis score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354800" y="6138001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1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6200000">
            <a:off x="4391347" y="4661653"/>
            <a:ext cx="7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 2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C231B-52F7-C94F-A3A5-FF09B2C627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Practicalities: Getting data into R from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Biom</a:t>
            </a:r>
            <a:r>
              <a:rPr lang="en-US" dirty="0" smtClean="0"/>
              <a:t> to classic OTU table</a:t>
            </a:r>
          </a:p>
          <a:p>
            <a:pPr marL="0" indent="0">
              <a:buNone/>
            </a:pPr>
            <a:r>
              <a:rPr lang="en-US" dirty="0" smtClean="0"/>
              <a:t>	-See end of QIIME 3 tutorial : </a:t>
            </a:r>
            <a:r>
              <a:rPr lang="en-US" dirty="0" err="1" smtClean="0"/>
              <a:t>biom</a:t>
            </a:r>
            <a:r>
              <a:rPr lang="en-US" dirty="0" smtClean="0"/>
              <a:t> convert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importing resemblance tables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 </a:t>
            </a:r>
            <a:r>
              <a:rPr lang="en-US" dirty="0" err="1" smtClean="0"/>
              <a:t>read.table</a:t>
            </a:r>
            <a:r>
              <a:rPr lang="en-US" dirty="0" smtClean="0"/>
              <a:t>(header=TRUE, </a:t>
            </a:r>
            <a:r>
              <a:rPr lang="en-US" dirty="0" err="1" smtClean="0"/>
              <a:t>row.names</a:t>
            </a:r>
            <a:r>
              <a:rPr lang="en-US" dirty="0" smtClean="0"/>
              <a:t> =1; </a:t>
            </a:r>
            <a:r>
              <a:rPr lang="en-US" dirty="0" err="1" smtClean="0"/>
              <a:t>sep</a:t>
            </a:r>
            <a:r>
              <a:rPr lang="en-US" dirty="0" smtClean="0"/>
              <a:t> =“\t”)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 </a:t>
            </a:r>
            <a:r>
              <a:rPr lang="en-US" dirty="0" err="1" smtClean="0"/>
              <a:t>as.dist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9771" y="1987232"/>
            <a:ext cx="526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Let’s analysis!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iversity </a:t>
            </a:r>
            <a:r>
              <a:rPr lang="en-US" dirty="0" smtClean="0"/>
              <a:t>in all of its glory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2164" y="1533465"/>
            <a:ext cx="85883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 smtClean="0"/>
              <a:t>“Diversity” is a vague word.  </a:t>
            </a:r>
            <a:r>
              <a:rPr lang="en-US" sz="2800" dirty="0" smtClean="0"/>
              <a:t>In ecology, it has there are many types of diversity (</a:t>
            </a:r>
            <a:r>
              <a:rPr lang="en-US" sz="2800" i="1" dirty="0" smtClean="0"/>
              <a:t>e.g.</a:t>
            </a:r>
            <a:r>
              <a:rPr lang="en-US" sz="2800" dirty="0" smtClean="0"/>
              <a:t>, alpha, beta, gamma), and there are many components to that contribute to those types.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Alpha diversity refers to the diversity inherently descriptive of </a:t>
            </a:r>
            <a:r>
              <a:rPr lang="en-US" sz="2800" u="sng" dirty="0" smtClean="0"/>
              <a:t>one sample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8A934-BA84-3C45-BE2D-0E32F0A69D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Whittaker introduces alpha, beta, gamma diversity (1972)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9" y="1723477"/>
            <a:ext cx="7304891" cy="4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7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confusion continues… for decades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3" y="3237976"/>
            <a:ext cx="32893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77" y="6038326"/>
            <a:ext cx="547370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621" y="6412976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Oecologia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966" y="1347584"/>
            <a:ext cx="52197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066" y="3214484"/>
            <a:ext cx="1625600" cy="105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8525" y="1417638"/>
            <a:ext cx="213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Ecology Letters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Within-sample (aka </a:t>
            </a:r>
            <a:r>
              <a:rPr lang="en-US" i="1" dirty="0" smtClean="0"/>
              <a:t>alpha</a:t>
            </a:r>
            <a:r>
              <a:rPr lang="en-US" dirty="0" smtClean="0"/>
              <a:t>)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Within-sample diversity </a:t>
            </a:r>
            <a:r>
              <a:rPr lang="en-US" sz="2800" dirty="0"/>
              <a:t>includes: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Richness (number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Evenness (distribution of the abundances of taxa)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Phylogenetic diversity (breadth of phylogenetic representation)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*Composition (who’s there – identity of the taxa)</a:t>
            </a:r>
          </a:p>
          <a:p>
            <a:endParaRPr lang="en-US" sz="2800" dirty="0"/>
          </a:p>
          <a:p>
            <a:r>
              <a:rPr lang="en-US" sz="2800" dirty="0"/>
              <a:t>Combinations of the above components are used to calculate other diversities:  Shannon diversity, Simpson, </a:t>
            </a:r>
            <a:r>
              <a:rPr lang="en-US" sz="2800" i="1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2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3064</Words>
  <Application>Microsoft Macintosh PowerPoint</Application>
  <PresentationFormat>On-screen Show (4:3)</PresentationFormat>
  <Paragraphs>578</Paragraphs>
  <Slides>58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Explorations in Data Analyses for Metagenomic Advances in Microbial Ecology</vt:lpstr>
      <vt:lpstr>Review</vt:lpstr>
      <vt:lpstr>Questions from yesterday?</vt:lpstr>
      <vt:lpstr>Intro to amplicon sequence analysis</vt:lpstr>
      <vt:lpstr>Diversity part 1</vt:lpstr>
      <vt:lpstr>Diversity in all of its glory</vt:lpstr>
      <vt:lpstr>Whittaker introduces alpha, beta, gamma diversity (1972)</vt:lpstr>
      <vt:lpstr>The confusion continues… for decades</vt:lpstr>
      <vt:lpstr>Within-sample (aka alpha) diversity</vt:lpstr>
      <vt:lpstr>Within-sample diversity</vt:lpstr>
      <vt:lpstr>Richness</vt:lpstr>
      <vt:lpstr>Evenness</vt:lpstr>
      <vt:lpstr>Evenness</vt:lpstr>
      <vt:lpstr>Evenness</vt:lpstr>
      <vt:lpstr>Membership and Composition</vt:lpstr>
      <vt:lpstr>The advantages of phylogeny</vt:lpstr>
      <vt:lpstr>Subsampling exercise</vt:lpstr>
      <vt:lpstr>Subsampling:  Get “even” </vt:lpstr>
      <vt:lpstr>What does a community look like, data-style?</vt:lpstr>
      <vt:lpstr>PowerPoint Presentation</vt:lpstr>
      <vt:lpstr>Information in an OTU table</vt:lpstr>
      <vt:lpstr>Common features of microbial OTU tables</vt:lpstr>
      <vt:lpstr>Biom formatted OTU tables</vt:lpstr>
      <vt:lpstr>PowerPoint Presentation</vt:lpstr>
      <vt:lpstr>PowerPoint Presentation</vt:lpstr>
      <vt:lpstr>Tutorial:  What we’re about to do</vt:lpstr>
      <vt:lpstr>Approaches to Picking OTUs</vt:lpstr>
      <vt:lpstr>PowerPoint Presentation</vt:lpstr>
      <vt:lpstr>Diversity Part 2</vt:lpstr>
      <vt:lpstr>Diversity Part 1 Review </vt:lpstr>
      <vt:lpstr>Tutorial: what did we do?</vt:lpstr>
      <vt:lpstr>Questions from this morning?</vt:lpstr>
      <vt:lpstr>Amplicon sequence analysis continued</vt:lpstr>
      <vt:lpstr>Outline:  Comparative (beta) diversity</vt:lpstr>
      <vt:lpstr>Questions about microbial communities </vt:lpstr>
      <vt:lpstr>Ask yourself:  What is the purpose of the analysis?</vt:lpstr>
      <vt:lpstr>What questions do you want to ask about your microbial communities? </vt:lpstr>
      <vt:lpstr>Comparative diversity</vt:lpstr>
      <vt:lpstr>Analysis of comparative diversity is informed by:</vt:lpstr>
      <vt:lpstr>Comparative diversity requires a measure of pair-wise community resemblance</vt:lpstr>
      <vt:lpstr>Calculating resemblance:   Bray-Curtis Example</vt:lpstr>
      <vt:lpstr>Making a Resemblance Matrix</vt:lpstr>
      <vt:lpstr>Examples of Resemblance metrics</vt:lpstr>
      <vt:lpstr>We can compare different distance/similarity measures to deduce the most important components of community structure for the overarching patterns observed</vt:lpstr>
      <vt:lpstr>Useful community visualization tools</vt:lpstr>
      <vt:lpstr>Visualizing communities: ordination</vt:lpstr>
      <vt:lpstr>Types of ordinations</vt:lpstr>
      <vt:lpstr>How do we look at ordinations?</vt:lpstr>
      <vt:lpstr>Visualizing communities: dendrograms</vt:lpstr>
      <vt:lpstr>PowerPoint Presentation</vt:lpstr>
      <vt:lpstr>Discovering patterns: Clusters &amp; Gradients</vt:lpstr>
      <vt:lpstr>How do we interpret ordinations?</vt:lpstr>
      <vt:lpstr>Non-parametric hypothesis tests</vt:lpstr>
      <vt:lpstr>Clusters: Testing for differences in a priori groups</vt:lpstr>
      <vt:lpstr>A paper where every hypothesis test is used with every resemblance.  Ever. </vt:lpstr>
      <vt:lpstr>Gradients:  Linking environmental and community data</vt:lpstr>
      <vt:lpstr>Practicalities: Getting data into R from QIIME</vt:lpstr>
      <vt:lpstr>PowerPoint Presentation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Explorations in Data Analyses for Metagenomic Advances in Microbial Ecology</dc:title>
  <dc:creator>Ashley Shade</dc:creator>
  <cp:lastModifiedBy>Ashley Shade</cp:lastModifiedBy>
  <cp:revision>64</cp:revision>
  <dcterms:created xsi:type="dcterms:W3CDTF">2014-08-12T23:38:17Z</dcterms:created>
  <dcterms:modified xsi:type="dcterms:W3CDTF">2015-04-24T15:23:55Z</dcterms:modified>
</cp:coreProperties>
</file>